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86"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Arial Black" panose="020B0A04020102020204" pitchFamily="34" charset="0"/>
      <p:regular r:id="rId33"/>
      <p:bold r:id="rId34"/>
    </p:embeddedFont>
    <p:embeddedFont>
      <p:font typeface="Fira Sans Extra Condensed" panose="020F0502020204030204" pitchFamily="34" charset="0"/>
      <p:regular r:id="rId35"/>
      <p:bold r:id="rId36"/>
      <p:italic r:id="rId37"/>
      <p:boldItalic r:id="rId38"/>
    </p:embeddedFont>
    <p:embeddedFont>
      <p:font typeface="Play"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gDWy1n7fV13m87oBfmpd/yc2Ur1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4EEEEF-7213-40A9-8252-51BF9E767CE2}">
  <a:tblStyle styleId="{504EEEEF-7213-40A9-8252-51BF9E767C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76" autoAdjust="0"/>
    <p:restoredTop sz="94660"/>
  </p:normalViewPr>
  <p:slideViewPr>
    <p:cSldViewPr snapToGrid="0">
      <p:cViewPr varScale="1">
        <p:scale>
          <a:sx n="111" d="100"/>
          <a:sy n="111" d="100"/>
        </p:scale>
        <p:origin x="979"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cfff902d9_5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g26cfff902d9_5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6cfff902d9_5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3" name="Google Shape;263;g26cfff902d9_5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6cfff902d9_3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g26cfff902d9_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02" name="Google Shape;30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2" name="Google Shape;32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43" name="Google Shape;34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2" name="Google Shape;3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2" name="Google Shape;37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5" name="Google Shape;39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0" name="Google Shape;4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6cfff902d9_5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7" name="Google Shape;417;g26cfff902d9_5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4" name="Google Shape;4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6cfff902d9_3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1" name="Google Shape;431;g26cfff902d9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6cfff902d9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9" name="Google Shape;439;g26cfff902d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6cfff902d9_3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7" name="Google Shape;447;g26cfff902d9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6cfff902d9_3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5" name="Google Shape;455;g26cfff902d9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6cfff902d9_3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3" name="Google Shape;463;g26cfff902d9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6cfff902d9_3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1" name="Google Shape;471;g26cfff902d9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6cfff902d9_5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1400">
                <a:solidFill>
                  <a:schemeClr val="dk1"/>
                </a:solidFill>
              </a:rPr>
              <a:t>The reason for applying a heterogeneous SNN is the complexity and diversity of chemical compounds and bioactivity classes, which requires them to be transformed into a unified latent space for accurate predictions.</a:t>
            </a:r>
            <a:endParaRPr sz="1400">
              <a:solidFill>
                <a:schemeClr val="dk1"/>
              </a:solidFill>
            </a:endParaRPr>
          </a:p>
          <a:p>
            <a:pPr marL="0" lvl="0" indent="0" algn="l" rtl="0">
              <a:spcBef>
                <a:spcPts val="0"/>
              </a:spcBef>
              <a:spcAft>
                <a:spcPts val="0"/>
              </a:spcAft>
              <a:buSzPts val="1100"/>
              <a:buNone/>
            </a:pPr>
            <a:r>
              <a:rPr lang="en" sz="1400">
                <a:solidFill>
                  <a:schemeClr val="dk1"/>
                </a:solidFill>
              </a:rPr>
              <a:t>"Unified latent space" là một khái niệm trong lĩnh vực machine learning và deep learning, đặc biệt là trong các mô hình generative adversarial networks (GANs) và các mô hình tạo ra ảnh tự nhiên.</a:t>
            </a:r>
            <a:endParaRPr sz="1400">
              <a:solidFill>
                <a:schemeClr val="dk1"/>
              </a:solidFill>
            </a:endParaRPr>
          </a:p>
          <a:p>
            <a:pPr marL="0" lvl="0" indent="0" algn="l" rtl="0">
              <a:spcBef>
                <a:spcPts val="0"/>
              </a:spcBef>
              <a:spcAft>
                <a:spcPts val="0"/>
              </a:spcAft>
              <a:buSzPts val="1100"/>
              <a:buNone/>
            </a:pPr>
            <a:endParaRPr sz="1400">
              <a:solidFill>
                <a:schemeClr val="dk1"/>
              </a:solidFill>
            </a:endParaRPr>
          </a:p>
          <a:p>
            <a:pPr marL="0" lvl="0" indent="0" algn="l" rtl="0">
              <a:spcBef>
                <a:spcPts val="0"/>
              </a:spcBef>
              <a:spcAft>
                <a:spcPts val="0"/>
              </a:spcAft>
              <a:buSzPts val="1100"/>
              <a:buNone/>
            </a:pPr>
            <a:r>
              <a:rPr lang="en" sz="1400">
                <a:solidFill>
                  <a:schemeClr val="dk1"/>
                </a:solidFill>
              </a:rPr>
              <a:t>Trong một hệ thống sử dụng unified latent space, một không gian tiềm ẩn được tạo ra mà trong đó mọi dữ liệu, từ dữ liệu hình ảnh đến dữ liệu văn bản hoặc âm thanh, được biểu diễn bằng các vector tiềm ẩn chung. Ý tưởng chính là tất cả các loại dữ liệu này có thể được biểu diễn và tái tạo trong cùng một không gian tiềm ẩn.</a:t>
            </a:r>
            <a:endParaRPr sz="1400">
              <a:solidFill>
                <a:schemeClr val="dk1"/>
              </a:solidFill>
            </a:endParaRPr>
          </a:p>
          <a:p>
            <a:pPr marL="0" lvl="0" indent="0" algn="l" rtl="0">
              <a:spcBef>
                <a:spcPts val="0"/>
              </a:spcBef>
              <a:spcAft>
                <a:spcPts val="0"/>
              </a:spcAft>
              <a:buSzPts val="1100"/>
              <a:buNone/>
            </a:pPr>
            <a:endParaRPr sz="1400">
              <a:solidFill>
                <a:schemeClr val="dk1"/>
              </a:solidFill>
            </a:endParaRPr>
          </a:p>
          <a:p>
            <a:pPr marL="0" lvl="0" indent="0" algn="l" rtl="0">
              <a:spcBef>
                <a:spcPts val="0"/>
              </a:spcBef>
              <a:spcAft>
                <a:spcPts val="0"/>
              </a:spcAft>
              <a:buSzPts val="1100"/>
              <a:buNone/>
            </a:pPr>
            <a:r>
              <a:rPr lang="en" sz="1400">
                <a:solidFill>
                  <a:schemeClr val="dk1"/>
                </a:solidFill>
              </a:rPr>
              <a:t>Việc sử dụng unified latent space có thể mang lại nhiều lợi ích, bao gồm khả năng tạo ra các ảnh tự nhiên từ mô hình GANs mà không yêu cầu mỗi loại dữ liệu có một không gian tiềm ẩn riêng biệt. Điều này có thể giúp giảm chi phí tính toán và tăng tính linh hoạt của mô hình.</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
        <p:nvSpPr>
          <p:cNvPr id="209" name="Google Shape;209;g26cfff902d9_5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6cfff902d9_5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g26cfff902d9_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2473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6cfff902d9_5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7" name="Google Shape;227;g26cfff902d9_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Play"/>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 name="Google Shape;13;p25"/>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Google Shape;14;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 name="Google Shape;15;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34"/>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3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3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35"/>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3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3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3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2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 name="Google Shape;21;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Play"/>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27"/>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575"/>
              </a:buClr>
              <a:buSzPts val="1800"/>
              <a:buNone/>
              <a:defRPr sz="1800">
                <a:solidFill>
                  <a:srgbClr val="757575"/>
                </a:solidFill>
              </a:defRPr>
            </a:lvl1pPr>
            <a:lvl2pPr marL="914400" lvl="1" indent="-228600" algn="l">
              <a:lnSpc>
                <a:spcPct val="90000"/>
              </a:lnSpc>
              <a:spcBef>
                <a:spcPts val="400"/>
              </a:spcBef>
              <a:spcAft>
                <a:spcPts val="0"/>
              </a:spcAft>
              <a:buClr>
                <a:srgbClr val="757575"/>
              </a:buClr>
              <a:buSzPts val="1500"/>
              <a:buNone/>
              <a:defRPr sz="1500">
                <a:solidFill>
                  <a:srgbClr val="757575"/>
                </a:solidFill>
              </a:defRPr>
            </a:lvl2pPr>
            <a:lvl3pPr marL="1371600" lvl="2" indent="-228600" algn="l">
              <a:lnSpc>
                <a:spcPct val="90000"/>
              </a:lnSpc>
              <a:spcBef>
                <a:spcPts val="400"/>
              </a:spcBef>
              <a:spcAft>
                <a:spcPts val="0"/>
              </a:spcAft>
              <a:buClr>
                <a:srgbClr val="757575"/>
              </a:buClr>
              <a:buSzPts val="1400"/>
              <a:buNone/>
              <a:defRPr sz="1400">
                <a:solidFill>
                  <a:srgbClr val="757575"/>
                </a:solidFill>
              </a:defRPr>
            </a:lvl3pPr>
            <a:lvl4pPr marL="1828800" lvl="3" indent="-228600" algn="l">
              <a:lnSpc>
                <a:spcPct val="90000"/>
              </a:lnSpc>
              <a:spcBef>
                <a:spcPts val="400"/>
              </a:spcBef>
              <a:spcAft>
                <a:spcPts val="0"/>
              </a:spcAft>
              <a:buClr>
                <a:srgbClr val="757575"/>
              </a:buClr>
              <a:buSzPts val="1200"/>
              <a:buNone/>
              <a:defRPr sz="1200">
                <a:solidFill>
                  <a:srgbClr val="757575"/>
                </a:solidFill>
              </a:defRPr>
            </a:lvl4pPr>
            <a:lvl5pPr marL="2286000" lvl="4" indent="-228600" algn="l">
              <a:lnSpc>
                <a:spcPct val="90000"/>
              </a:lnSpc>
              <a:spcBef>
                <a:spcPts val="400"/>
              </a:spcBef>
              <a:spcAft>
                <a:spcPts val="0"/>
              </a:spcAft>
              <a:buClr>
                <a:srgbClr val="757575"/>
              </a:buClr>
              <a:buSzPts val="1200"/>
              <a:buNone/>
              <a:defRPr sz="1200">
                <a:solidFill>
                  <a:srgbClr val="757575"/>
                </a:solidFill>
              </a:defRPr>
            </a:lvl5pPr>
            <a:lvl6pPr marL="2743200" lvl="5" indent="-228600" algn="l">
              <a:lnSpc>
                <a:spcPct val="90000"/>
              </a:lnSpc>
              <a:spcBef>
                <a:spcPts val="400"/>
              </a:spcBef>
              <a:spcAft>
                <a:spcPts val="0"/>
              </a:spcAft>
              <a:buClr>
                <a:srgbClr val="757575"/>
              </a:buClr>
              <a:buSzPts val="1200"/>
              <a:buNone/>
              <a:defRPr sz="1200">
                <a:solidFill>
                  <a:srgbClr val="757575"/>
                </a:solidFill>
              </a:defRPr>
            </a:lvl6pPr>
            <a:lvl7pPr marL="3200400" lvl="6" indent="-228600" algn="l">
              <a:lnSpc>
                <a:spcPct val="90000"/>
              </a:lnSpc>
              <a:spcBef>
                <a:spcPts val="400"/>
              </a:spcBef>
              <a:spcAft>
                <a:spcPts val="0"/>
              </a:spcAft>
              <a:buClr>
                <a:srgbClr val="757575"/>
              </a:buClr>
              <a:buSzPts val="1200"/>
              <a:buNone/>
              <a:defRPr sz="1200">
                <a:solidFill>
                  <a:srgbClr val="757575"/>
                </a:solidFill>
              </a:defRPr>
            </a:lvl7pPr>
            <a:lvl8pPr marL="3657600" lvl="7" indent="-228600" algn="l">
              <a:lnSpc>
                <a:spcPct val="90000"/>
              </a:lnSpc>
              <a:spcBef>
                <a:spcPts val="400"/>
              </a:spcBef>
              <a:spcAft>
                <a:spcPts val="0"/>
              </a:spcAft>
              <a:buClr>
                <a:srgbClr val="757575"/>
              </a:buClr>
              <a:buSzPts val="1200"/>
              <a:buNone/>
              <a:defRPr sz="1200">
                <a:solidFill>
                  <a:srgbClr val="757575"/>
                </a:solidFill>
              </a:defRPr>
            </a:lvl8pPr>
            <a:lvl9pPr marL="4114800" lvl="8" indent="-228600" algn="l">
              <a:lnSpc>
                <a:spcPct val="90000"/>
              </a:lnSpc>
              <a:spcBef>
                <a:spcPts val="400"/>
              </a:spcBef>
              <a:spcAft>
                <a:spcPts val="0"/>
              </a:spcAft>
              <a:buClr>
                <a:srgbClr val="757575"/>
              </a:buClr>
              <a:buSzPts val="1200"/>
              <a:buNone/>
              <a:defRPr sz="1200">
                <a:solidFill>
                  <a:srgbClr val="757575"/>
                </a:solidFill>
              </a:defRPr>
            </a:lvl9pPr>
          </a:lstStyle>
          <a:p>
            <a:endParaRPr/>
          </a:p>
        </p:txBody>
      </p:sp>
      <p:sp>
        <p:nvSpPr>
          <p:cNvPr id="26" name="Google Shape;26;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 name="Google Shape;27;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 name="Google Shape;28;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p28"/>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Google Shape;32;p28"/>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 name="Google Shape;34;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9"/>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29"/>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Google Shape;39;p29"/>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29"/>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2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 name="Google Shape;44;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9" name="Google Shape;49;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3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32"/>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Google Shape;57;p32"/>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Google Shape;58;p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 name="Google Shape;59;p3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3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33"/>
          <p:cNvSpPr>
            <a:spLocks noGrp="1"/>
          </p:cNvSpPr>
          <p:nvPr>
            <p:ph type="pic" idx="2"/>
          </p:nvPr>
        </p:nvSpPr>
        <p:spPr>
          <a:xfrm>
            <a:off x="3887391" y="740569"/>
            <a:ext cx="4629150" cy="3655219"/>
          </a:xfrm>
          <a:prstGeom prst="rect">
            <a:avLst/>
          </a:prstGeom>
          <a:noFill/>
          <a:ln>
            <a:noFill/>
          </a:ln>
        </p:spPr>
      </p:sp>
      <p:sp>
        <p:nvSpPr>
          <p:cNvPr id="64" name="Google Shape;64;p33"/>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Google Shape;65;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 name="Google Shape;67;p3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Play"/>
              <a:buNone/>
              <a:defRPr sz="33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2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 name="Google Shape;8;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9" name="Google Shape;9;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10" name="Google Shape;10;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4.gif"/><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gif"/><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png"/><Relationship Id="rId4" Type="http://schemas.openxmlformats.org/officeDocument/2006/relationships/image" Target="../media/image52.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4.pn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jpg"/></Relationships>
</file>

<file path=ppt/slides/_rels/slide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gif"/><Relationship Id="rId7" Type="http://schemas.openxmlformats.org/officeDocument/2006/relationships/image" Target="../media/image25.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png"/><Relationship Id="rId10" Type="http://schemas.openxmlformats.org/officeDocument/2006/relationships/image" Target="../media/image3.png"/><Relationship Id="rId4" Type="http://schemas.openxmlformats.org/officeDocument/2006/relationships/image" Target="../media/image22.png"/><Relationship Id="rId9" Type="http://schemas.openxmlformats.org/officeDocument/2006/relationships/image" Target="../media/image27.jpg"/></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3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pic>
        <p:nvPicPr>
          <p:cNvPr id="84" name="Google Shape;84;p1" descr="Covid-19 &amp; nguy cơ rối loạn sức khỏe tâm thần"/>
          <p:cNvPicPr preferRelativeResize="0"/>
          <p:nvPr/>
        </p:nvPicPr>
        <p:blipFill rotWithShape="1">
          <a:blip r:embed="rId3">
            <a:alphaModFix amt="8000"/>
          </a:blip>
          <a:srcRect/>
          <a:stretch/>
        </p:blipFill>
        <p:spPr>
          <a:xfrm rot="10800000">
            <a:off x="0" y="0"/>
            <a:ext cx="9144000" cy="5143500"/>
          </a:xfrm>
          <a:prstGeom prst="rect">
            <a:avLst/>
          </a:prstGeom>
          <a:noFill/>
          <a:ln>
            <a:noFill/>
          </a:ln>
        </p:spPr>
      </p:pic>
      <p:pic>
        <p:nvPicPr>
          <p:cNvPr id="85" name="Google Shape;85;p1" descr="Cardiovascular drugs behind almost a quarter of medication error-related  serious medical outcomes - Cardiovascular News"/>
          <p:cNvPicPr preferRelativeResize="0"/>
          <p:nvPr/>
        </p:nvPicPr>
        <p:blipFill rotWithShape="1">
          <a:blip r:embed="rId4">
            <a:alphaModFix/>
          </a:blip>
          <a:srcRect/>
          <a:stretch/>
        </p:blipFill>
        <p:spPr>
          <a:xfrm>
            <a:off x="5297328" y="0"/>
            <a:ext cx="3846671" cy="2636044"/>
          </a:xfrm>
          <a:prstGeom prst="rect">
            <a:avLst/>
          </a:prstGeom>
          <a:noFill/>
          <a:ln>
            <a:noFill/>
          </a:ln>
        </p:spPr>
      </p:pic>
      <p:sp>
        <p:nvSpPr>
          <p:cNvPr id="86" name="Google Shape;86;p1"/>
          <p:cNvSpPr txBox="1">
            <a:spLocks noGrp="1"/>
          </p:cNvSpPr>
          <p:nvPr>
            <p:ph type="ctrTitle"/>
          </p:nvPr>
        </p:nvSpPr>
        <p:spPr>
          <a:xfrm>
            <a:off x="488390" y="1359401"/>
            <a:ext cx="6257183" cy="2062125"/>
          </a:xfrm>
          <a:prstGeom prst="rect">
            <a:avLst/>
          </a:prstGeom>
          <a:noFill/>
          <a:ln>
            <a:noFill/>
          </a:ln>
        </p:spPr>
        <p:txBody>
          <a:bodyPr spcFirstLastPara="1" wrap="square" lIns="68575" tIns="68575" rIns="68575" bIns="68575" anchor="ctr" anchorCtr="0">
            <a:noAutofit/>
          </a:bodyPr>
          <a:lstStyle/>
          <a:p>
            <a:pPr marL="0" lvl="0" indent="0" algn="l" rtl="0">
              <a:lnSpc>
                <a:spcPct val="150000"/>
              </a:lnSpc>
              <a:spcBef>
                <a:spcPts val="0"/>
              </a:spcBef>
              <a:spcAft>
                <a:spcPts val="0"/>
              </a:spcAft>
              <a:buClr>
                <a:schemeClr val="dk1"/>
              </a:buClr>
              <a:buSzPts val="2700"/>
              <a:buFont typeface="Arial"/>
              <a:buNone/>
            </a:pPr>
            <a:r>
              <a:rPr lang="en" sz="2700" b="1" dirty="0">
                <a:latin typeface="Arial Black"/>
                <a:ea typeface="Arial Black"/>
                <a:cs typeface="Arial Black"/>
                <a:sym typeface="Arial Black"/>
              </a:rPr>
              <a:t>BIOACTIVITY PREDICTION BY </a:t>
            </a:r>
            <a:br>
              <a:rPr lang="en" sz="2700" b="1" dirty="0">
                <a:latin typeface="Arial Black"/>
                <a:ea typeface="Arial Black"/>
                <a:cs typeface="Arial Black"/>
                <a:sym typeface="Arial Black"/>
              </a:rPr>
            </a:br>
            <a:r>
              <a:rPr lang="en" sz="2700" b="1" dirty="0">
                <a:latin typeface="Arial Black"/>
                <a:ea typeface="Arial Black"/>
                <a:cs typeface="Arial Black"/>
                <a:sym typeface="Arial Black"/>
              </a:rPr>
              <a:t>A HETEROGENEOUS SIAMESE NEURAL NETWORK (SNN)</a:t>
            </a:r>
            <a:endParaRPr sz="1500" b="1" dirty="0">
              <a:latin typeface="Arial Black"/>
              <a:ea typeface="Arial Black"/>
              <a:cs typeface="Arial Black"/>
              <a:sym typeface="Arial Black"/>
            </a:endParaRPr>
          </a:p>
        </p:txBody>
      </p:sp>
      <p:sp>
        <p:nvSpPr>
          <p:cNvPr id="87" name="Google Shape;87;p1"/>
          <p:cNvSpPr txBox="1"/>
          <p:nvPr/>
        </p:nvSpPr>
        <p:spPr>
          <a:xfrm>
            <a:off x="488390" y="3407648"/>
            <a:ext cx="5299959" cy="769163"/>
          </a:xfrm>
          <a:prstGeom prst="rect">
            <a:avLst/>
          </a:prstGeom>
          <a:no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Clr>
                <a:schemeClr val="dk1"/>
              </a:buClr>
              <a:buSzPts val="1700"/>
              <a:buFont typeface="Arial"/>
              <a:buNone/>
            </a:pPr>
            <a:r>
              <a:rPr lang="en" sz="1700" b="1" i="0" u="none" strike="noStrike" cap="none" dirty="0">
                <a:solidFill>
                  <a:schemeClr val="dk1"/>
                </a:solidFill>
                <a:latin typeface="Arial"/>
                <a:ea typeface="Arial"/>
                <a:cs typeface="Arial"/>
                <a:sym typeface="Arial"/>
              </a:rPr>
              <a:t>Subject: Machine Learning in Medicine</a:t>
            </a:r>
            <a:endParaRPr sz="1100" b="1" i="0" u="none" strike="noStrike" cap="none" dirty="0">
              <a:solidFill>
                <a:srgbClr val="000000"/>
              </a:solidFill>
              <a:latin typeface="Arial"/>
              <a:ea typeface="Arial"/>
              <a:cs typeface="Arial"/>
              <a:sym typeface="Arial"/>
            </a:endParaRPr>
          </a:p>
          <a:p>
            <a:pPr marL="0" marR="0" lvl="0" indent="0" algn="ctr" rtl="0">
              <a:lnSpc>
                <a:spcPct val="150000"/>
              </a:lnSpc>
              <a:spcBef>
                <a:spcPts val="0"/>
              </a:spcBef>
              <a:spcAft>
                <a:spcPts val="0"/>
              </a:spcAft>
              <a:buClr>
                <a:schemeClr val="dk1"/>
              </a:buClr>
              <a:buSzPts val="1700"/>
              <a:buFont typeface="Arial"/>
              <a:buNone/>
            </a:pPr>
            <a:r>
              <a:rPr lang="en" sz="1700" b="1" i="0" u="none" strike="noStrike" cap="none" dirty="0">
                <a:solidFill>
                  <a:schemeClr val="dk1"/>
                </a:solidFill>
                <a:latin typeface="Arial"/>
                <a:ea typeface="Arial"/>
                <a:cs typeface="Arial"/>
                <a:sym typeface="Arial"/>
              </a:rPr>
              <a:t>Presented by Group 2</a:t>
            </a:r>
            <a:endParaRPr sz="1700" b="1" i="0" u="none" strike="noStrike" cap="none" dirty="0">
              <a:solidFill>
                <a:schemeClr val="dk1"/>
              </a:solidFill>
              <a:latin typeface="Arial"/>
              <a:ea typeface="Arial"/>
              <a:cs typeface="Arial"/>
              <a:sym typeface="Arial"/>
            </a:endParaRPr>
          </a:p>
        </p:txBody>
      </p:sp>
      <p:pic>
        <p:nvPicPr>
          <p:cNvPr id="88" name="Google Shape;88;p1" descr="Vector Logo] Trường Đại Học Khoa Học Và Công Nghệ Hà Nội – USTH - Download  Định Dạng EPS, SVG Cho AI, Corel » Hải Triều"/>
          <p:cNvPicPr preferRelativeResize="0"/>
          <p:nvPr/>
        </p:nvPicPr>
        <p:blipFill rotWithShape="1">
          <a:blip r:embed="rId5">
            <a:alphaModFix/>
          </a:blip>
          <a:srcRect/>
          <a:stretch/>
        </p:blipFill>
        <p:spPr>
          <a:xfrm>
            <a:off x="427763" y="309483"/>
            <a:ext cx="1266281" cy="544501"/>
          </a:xfrm>
          <a:prstGeom prst="rect">
            <a:avLst/>
          </a:prstGeom>
          <a:noFill/>
          <a:ln>
            <a:noFill/>
          </a:ln>
        </p:spPr>
      </p:pic>
      <p:pic>
        <p:nvPicPr>
          <p:cNvPr id="89" name="Google Shape;89;p1" descr="Dept. of Biochemistry &amp; Molecular Biology: PSA Laboratory Software"/>
          <p:cNvPicPr preferRelativeResize="0"/>
          <p:nvPr/>
        </p:nvPicPr>
        <p:blipFill rotWithShape="1">
          <a:blip r:embed="rId6">
            <a:alphaModFix/>
          </a:blip>
          <a:srcRect/>
          <a:stretch/>
        </p:blipFill>
        <p:spPr>
          <a:xfrm>
            <a:off x="6087003" y="2498339"/>
            <a:ext cx="2568607" cy="2337433"/>
          </a:xfrm>
          <a:prstGeom prst="rect">
            <a:avLst/>
          </a:prstGeom>
          <a:noFill/>
          <a:ln>
            <a:noFill/>
          </a:ln>
        </p:spPr>
      </p:pic>
      <p:sp>
        <p:nvSpPr>
          <p:cNvPr id="3" name="Slide Number Placeholder 2">
            <a:extLst>
              <a:ext uri="{FF2B5EF4-FFF2-40B4-BE49-F238E27FC236}">
                <a16:creationId xmlns:a16="http://schemas.microsoft.com/office/drawing/2014/main" id="{83932604-2CD8-4EFB-9672-9B837865A0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3" name="Picture 22">
            <a:extLst>
              <a:ext uri="{FF2B5EF4-FFF2-40B4-BE49-F238E27FC236}">
                <a16:creationId xmlns:a16="http://schemas.microsoft.com/office/drawing/2014/main" id="{70CCDA1A-9170-430D-B9D9-CCE2279AAA85}"/>
              </a:ext>
            </a:extLst>
          </p:cNvPr>
          <p:cNvPicPr>
            <a:picLocks noChangeAspect="1"/>
          </p:cNvPicPr>
          <p:nvPr/>
        </p:nvPicPr>
        <p:blipFill>
          <a:blip r:embed="rId3"/>
          <a:stretch>
            <a:fillRect/>
          </a:stretch>
        </p:blipFill>
        <p:spPr>
          <a:xfrm>
            <a:off x="5805666" y="424282"/>
            <a:ext cx="2924002" cy="4548446"/>
          </a:xfrm>
          <a:prstGeom prst="rect">
            <a:avLst/>
          </a:prstGeom>
        </p:spPr>
      </p:pic>
      <p:sp>
        <p:nvSpPr>
          <p:cNvPr id="247" name="Google Shape;247;g26cfff902d9_5_115"/>
          <p:cNvSpPr txBox="1">
            <a:spLocks noGrp="1"/>
          </p:cNvSpPr>
          <p:nvPr>
            <p:ph type="title"/>
          </p:nvPr>
        </p:nvSpPr>
        <p:spPr>
          <a:xfrm>
            <a:off x="246250" y="480325"/>
            <a:ext cx="5677200" cy="5550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2400"/>
              <a:buFont typeface="Arial"/>
              <a:buNone/>
            </a:pPr>
            <a:r>
              <a:rPr lang="en" sz="2300" b="1">
                <a:latin typeface="Arial"/>
                <a:ea typeface="Arial"/>
                <a:cs typeface="Arial"/>
                <a:sym typeface="Arial"/>
              </a:rPr>
              <a:t>PROPOSED FRAMEWORK</a:t>
            </a:r>
            <a:endParaRPr sz="2300" b="1">
              <a:latin typeface="Arial"/>
              <a:ea typeface="Arial"/>
              <a:cs typeface="Arial"/>
              <a:sym typeface="Arial"/>
            </a:endParaRPr>
          </a:p>
        </p:txBody>
      </p:sp>
      <p:pic>
        <p:nvPicPr>
          <p:cNvPr id="248" name="Google Shape;248;g26cfff902d9_5_115" descr="Vector Logo] Trường Đại Học Khoa Học Và Công Nghệ Hà Nội – USTH - Download  Định Dạng EPS, SVG Cho AI, Corel » Hải Triều"/>
          <p:cNvPicPr preferRelativeResize="0"/>
          <p:nvPr/>
        </p:nvPicPr>
        <p:blipFill rotWithShape="1">
          <a:blip r:embed="rId4">
            <a:alphaModFix/>
          </a:blip>
          <a:srcRect/>
          <a:stretch/>
        </p:blipFill>
        <p:spPr>
          <a:xfrm>
            <a:off x="150157" y="67354"/>
            <a:ext cx="960423" cy="412981"/>
          </a:xfrm>
          <a:prstGeom prst="rect">
            <a:avLst/>
          </a:prstGeom>
          <a:noFill/>
          <a:ln>
            <a:noFill/>
          </a:ln>
        </p:spPr>
      </p:pic>
      <p:sp>
        <p:nvSpPr>
          <p:cNvPr id="249" name="Google Shape;249;g26cfff902d9_5_115"/>
          <p:cNvSpPr/>
          <p:nvPr/>
        </p:nvSpPr>
        <p:spPr>
          <a:xfrm>
            <a:off x="6492500" y="2571750"/>
            <a:ext cx="1040400"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50" name="Google Shape;250;g26cfff902d9_5_115"/>
          <p:cNvSpPr/>
          <p:nvPr/>
        </p:nvSpPr>
        <p:spPr>
          <a:xfrm>
            <a:off x="6473650" y="1367600"/>
            <a:ext cx="1094100"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51" name="Google Shape;251;g26cfff902d9_5_115"/>
          <p:cNvSpPr/>
          <p:nvPr/>
        </p:nvSpPr>
        <p:spPr>
          <a:xfrm>
            <a:off x="7776600" y="1375020"/>
            <a:ext cx="954557"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52" name="Google Shape;252;g26cfff902d9_5_115"/>
          <p:cNvSpPr/>
          <p:nvPr/>
        </p:nvSpPr>
        <p:spPr>
          <a:xfrm>
            <a:off x="6039550" y="1474550"/>
            <a:ext cx="306300" cy="284700"/>
          </a:xfrm>
          <a:prstGeom prst="rightArrow">
            <a:avLst>
              <a:gd name="adj1" fmla="val 50000"/>
              <a:gd name="adj2" fmla="val 50000"/>
            </a:avLst>
          </a:prstGeom>
          <a:solidFill>
            <a:srgbClr val="A4E6FF">
              <a:alpha val="6164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53" name="Google Shape;253;g26cfff902d9_5_115"/>
          <p:cNvGraphicFramePr/>
          <p:nvPr>
            <p:extLst>
              <p:ext uri="{D42A27DB-BD31-4B8C-83A1-F6EECF244321}">
                <p14:modId xmlns:p14="http://schemas.microsoft.com/office/powerpoint/2010/main" val="633443660"/>
              </p:ext>
            </p:extLst>
          </p:nvPr>
        </p:nvGraphicFramePr>
        <p:xfrm>
          <a:off x="528132" y="2452400"/>
          <a:ext cx="4972000" cy="2103000"/>
        </p:xfrm>
        <a:graphic>
          <a:graphicData uri="http://schemas.openxmlformats.org/drawingml/2006/table">
            <a:tbl>
              <a:tblPr>
                <a:noFill/>
                <a:tableStyleId>{504EEEEF-7213-40A9-8252-51BF9E767CE2}</a:tableStyleId>
              </a:tblPr>
              <a:tblGrid>
                <a:gridCol w="1243000">
                  <a:extLst>
                    <a:ext uri="{9D8B030D-6E8A-4147-A177-3AD203B41FA5}">
                      <a16:colId xmlns:a16="http://schemas.microsoft.com/office/drawing/2014/main" val="20000"/>
                    </a:ext>
                  </a:extLst>
                </a:gridCol>
                <a:gridCol w="884625">
                  <a:extLst>
                    <a:ext uri="{9D8B030D-6E8A-4147-A177-3AD203B41FA5}">
                      <a16:colId xmlns:a16="http://schemas.microsoft.com/office/drawing/2014/main" val="20001"/>
                    </a:ext>
                  </a:extLst>
                </a:gridCol>
                <a:gridCol w="997800">
                  <a:extLst>
                    <a:ext uri="{9D8B030D-6E8A-4147-A177-3AD203B41FA5}">
                      <a16:colId xmlns:a16="http://schemas.microsoft.com/office/drawing/2014/main" val="20002"/>
                    </a:ext>
                  </a:extLst>
                </a:gridCol>
                <a:gridCol w="1846575">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r>
                        <a:rPr lang="en" sz="1000" b="1" dirty="0"/>
                        <a:t>Category</a:t>
                      </a:r>
                      <a:endParaRPr sz="10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ctr" rtl="0">
                        <a:spcBef>
                          <a:spcPts val="0"/>
                        </a:spcBef>
                        <a:spcAft>
                          <a:spcPts val="0"/>
                        </a:spcAft>
                        <a:buNone/>
                      </a:pPr>
                      <a:r>
                        <a:rPr lang="en" sz="1000" b="1" dirty="0"/>
                        <a:t>Training</a:t>
                      </a:r>
                      <a:endParaRPr sz="10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ctr" rtl="0">
                        <a:spcBef>
                          <a:spcPts val="0"/>
                        </a:spcBef>
                        <a:spcAft>
                          <a:spcPts val="0"/>
                        </a:spcAft>
                        <a:buNone/>
                      </a:pPr>
                      <a:r>
                        <a:rPr lang="en" sz="1000" b="1"/>
                        <a:t>Testing</a:t>
                      </a:r>
                      <a:endParaRPr sz="10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ctr" rtl="0">
                        <a:spcBef>
                          <a:spcPts val="0"/>
                        </a:spcBef>
                        <a:spcAft>
                          <a:spcPts val="0"/>
                        </a:spcAft>
                        <a:buNone/>
                      </a:pPr>
                      <a:r>
                        <a:rPr lang="en" sz="1000" b="1"/>
                        <a:t>Purpose</a:t>
                      </a:r>
                      <a:endParaRPr sz="10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339275">
                <a:tc>
                  <a:txBody>
                    <a:bodyPr/>
                    <a:lstStyle/>
                    <a:p>
                      <a:pPr marL="0" lvl="0" indent="0" algn="ctr" rtl="0">
                        <a:spcBef>
                          <a:spcPts val="0"/>
                        </a:spcBef>
                        <a:spcAft>
                          <a:spcPts val="0"/>
                        </a:spcAft>
                        <a:buNone/>
                      </a:pPr>
                      <a:r>
                        <a:rPr lang="en" sz="1000"/>
                        <a:t>Association-based</a:t>
                      </a:r>
                      <a:endParaRPr sz="10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tc>
                  <a:txBody>
                    <a:bodyPr/>
                    <a:lstStyle/>
                    <a:p>
                      <a:pPr marL="0" lvl="0" indent="0" algn="ctr" rtl="0">
                        <a:spcBef>
                          <a:spcPts val="0"/>
                        </a:spcBef>
                        <a:spcAft>
                          <a:spcPts val="0"/>
                        </a:spcAft>
                        <a:buNone/>
                      </a:pPr>
                      <a:r>
                        <a:rPr lang="en" sz="1000" dirty="0"/>
                        <a:t>90%</a:t>
                      </a:r>
                      <a:endParaRPr sz="10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tc>
                  <a:txBody>
                    <a:bodyPr/>
                    <a:lstStyle/>
                    <a:p>
                      <a:pPr marL="0" lvl="0" indent="0" algn="ctr" rtl="0">
                        <a:spcBef>
                          <a:spcPts val="0"/>
                        </a:spcBef>
                        <a:spcAft>
                          <a:spcPts val="0"/>
                        </a:spcAft>
                        <a:buNone/>
                      </a:pPr>
                      <a:r>
                        <a:rPr lang="en" sz="1000" dirty="0"/>
                        <a:t>10%</a:t>
                      </a:r>
                      <a:endParaRPr sz="10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tc>
                  <a:txBody>
                    <a:bodyPr/>
                    <a:lstStyle/>
                    <a:p>
                      <a:pPr marL="0" lvl="0" indent="0" algn="l" rtl="0">
                        <a:spcBef>
                          <a:spcPts val="0"/>
                        </a:spcBef>
                        <a:spcAft>
                          <a:spcPts val="0"/>
                        </a:spcAft>
                        <a:buNone/>
                      </a:pPr>
                      <a:r>
                        <a:rPr lang="en" sz="1000" dirty="0"/>
                        <a:t>Predict the unknown association </a:t>
                      </a:r>
                      <a:endParaRPr sz="10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extLst>
                  <a:ext uri="{0D108BD9-81ED-4DB2-BD59-A6C34878D82A}">
                    <a16:rowId xmlns:a16="http://schemas.microsoft.com/office/drawing/2014/main" val="10001"/>
                  </a:ext>
                </a:extLst>
              </a:tr>
              <a:tr h="533375">
                <a:tc>
                  <a:txBody>
                    <a:bodyPr/>
                    <a:lstStyle/>
                    <a:p>
                      <a:pPr marL="0" lvl="0" indent="0" algn="ctr" rtl="0">
                        <a:spcBef>
                          <a:spcPts val="0"/>
                        </a:spcBef>
                        <a:spcAft>
                          <a:spcPts val="0"/>
                        </a:spcAft>
                        <a:buNone/>
                      </a:pPr>
                      <a:r>
                        <a:rPr lang="en" sz="1000"/>
                        <a:t>Bioactivity-based </a:t>
                      </a:r>
                      <a:endParaRPr sz="10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tc>
                  <a:txBody>
                    <a:bodyPr/>
                    <a:lstStyle/>
                    <a:p>
                      <a:pPr marL="0" lvl="0" indent="0" algn="ctr" rtl="0">
                        <a:spcBef>
                          <a:spcPts val="0"/>
                        </a:spcBef>
                        <a:spcAft>
                          <a:spcPts val="0"/>
                        </a:spcAft>
                        <a:buNone/>
                      </a:pPr>
                      <a:r>
                        <a:rPr lang="en" sz="1000"/>
                        <a:t>80%</a:t>
                      </a:r>
                      <a:endParaRPr sz="10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tc>
                  <a:txBody>
                    <a:bodyPr/>
                    <a:lstStyle/>
                    <a:p>
                      <a:pPr marL="0" lvl="0" indent="0" algn="ctr" rtl="0">
                        <a:spcBef>
                          <a:spcPts val="0"/>
                        </a:spcBef>
                        <a:spcAft>
                          <a:spcPts val="0"/>
                        </a:spcAft>
                        <a:buNone/>
                      </a:pPr>
                      <a:r>
                        <a:rPr lang="en" sz="1000"/>
                        <a:t>20%</a:t>
                      </a:r>
                      <a:endParaRPr sz="10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tc>
                  <a:txBody>
                    <a:bodyPr/>
                    <a:lstStyle/>
                    <a:p>
                      <a:pPr marL="0" lvl="0" indent="0" algn="l" rtl="0">
                        <a:spcBef>
                          <a:spcPts val="0"/>
                        </a:spcBef>
                        <a:spcAft>
                          <a:spcPts val="0"/>
                        </a:spcAft>
                        <a:buNone/>
                      </a:pPr>
                      <a:r>
                        <a:rPr lang="en" sz="1000" dirty="0"/>
                        <a:t>Identify chemical compounds that exhibit a novel type of bioactivity</a:t>
                      </a:r>
                      <a:endParaRPr sz="10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extLst>
                  <a:ext uri="{0D108BD9-81ED-4DB2-BD59-A6C34878D82A}">
                    <a16:rowId xmlns:a16="http://schemas.microsoft.com/office/drawing/2014/main" val="10002"/>
                  </a:ext>
                </a:extLst>
              </a:tr>
              <a:tr h="507525">
                <a:tc>
                  <a:txBody>
                    <a:bodyPr/>
                    <a:lstStyle/>
                    <a:p>
                      <a:pPr marL="0" lvl="0" indent="0" algn="ctr" rtl="0">
                        <a:spcBef>
                          <a:spcPts val="0"/>
                        </a:spcBef>
                        <a:spcAft>
                          <a:spcPts val="0"/>
                        </a:spcAft>
                        <a:buNone/>
                      </a:pPr>
                      <a:r>
                        <a:rPr lang="en" sz="1000"/>
                        <a:t>Compound-Based Strategy</a:t>
                      </a:r>
                      <a:endParaRPr sz="10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tc>
                  <a:txBody>
                    <a:bodyPr/>
                    <a:lstStyle/>
                    <a:p>
                      <a:pPr marL="0" lvl="0" indent="0" algn="ctr" rtl="0">
                        <a:spcBef>
                          <a:spcPts val="0"/>
                        </a:spcBef>
                        <a:spcAft>
                          <a:spcPts val="0"/>
                        </a:spcAft>
                        <a:buNone/>
                      </a:pPr>
                      <a:r>
                        <a:rPr lang="en" sz="1000"/>
                        <a:t>90%</a:t>
                      </a:r>
                      <a:endParaRPr sz="10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tc>
                  <a:txBody>
                    <a:bodyPr/>
                    <a:lstStyle/>
                    <a:p>
                      <a:pPr marL="0" lvl="0" indent="0" algn="ctr" rtl="0">
                        <a:spcBef>
                          <a:spcPts val="0"/>
                        </a:spcBef>
                        <a:spcAft>
                          <a:spcPts val="0"/>
                        </a:spcAft>
                        <a:buNone/>
                      </a:pPr>
                      <a:r>
                        <a:rPr lang="en" sz="1000"/>
                        <a:t>10%</a:t>
                      </a:r>
                      <a:endParaRPr sz="10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tc>
                  <a:txBody>
                    <a:bodyPr/>
                    <a:lstStyle/>
                    <a:p>
                      <a:pPr marL="0" lvl="0" indent="0" algn="l" rtl="0">
                        <a:spcBef>
                          <a:spcPts val="0"/>
                        </a:spcBef>
                        <a:spcAft>
                          <a:spcPts val="0"/>
                        </a:spcAft>
                        <a:buNone/>
                      </a:pPr>
                      <a:r>
                        <a:rPr lang="en" sz="1000" dirty="0"/>
                        <a:t>Predict the bioactivity classes of a newly found chemical compound</a:t>
                      </a:r>
                      <a:endParaRPr sz="10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E6FF">
                        <a:alpha val="61640"/>
                      </a:srgbClr>
                    </a:solidFill>
                  </a:tcPr>
                </a:tc>
                <a:extLst>
                  <a:ext uri="{0D108BD9-81ED-4DB2-BD59-A6C34878D82A}">
                    <a16:rowId xmlns:a16="http://schemas.microsoft.com/office/drawing/2014/main" val="10003"/>
                  </a:ext>
                </a:extLst>
              </a:tr>
            </a:tbl>
          </a:graphicData>
        </a:graphic>
      </p:graphicFrame>
      <p:sp>
        <p:nvSpPr>
          <p:cNvPr id="254" name="Google Shape;254;g26cfff902d9_5_115"/>
          <p:cNvSpPr txBox="1"/>
          <p:nvPr/>
        </p:nvSpPr>
        <p:spPr>
          <a:xfrm>
            <a:off x="6187700" y="2067500"/>
            <a:ext cx="754500" cy="384900"/>
          </a:xfrm>
          <a:prstGeom prst="rect">
            <a:avLst/>
          </a:prstGeom>
          <a:solidFill>
            <a:srgbClr val="A4E6FF">
              <a:alpha val="61640"/>
            </a:srgbClr>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rPr>
              <a:t>Vectors</a:t>
            </a:r>
            <a:endParaRPr sz="1300">
              <a:solidFill>
                <a:schemeClr val="dk1"/>
              </a:solidFill>
            </a:endParaRPr>
          </a:p>
        </p:txBody>
      </p:sp>
      <p:sp>
        <p:nvSpPr>
          <p:cNvPr id="255" name="Google Shape;255;g26cfff902d9_5_115"/>
          <p:cNvSpPr txBox="1"/>
          <p:nvPr/>
        </p:nvSpPr>
        <p:spPr>
          <a:xfrm>
            <a:off x="4645750" y="1339850"/>
            <a:ext cx="1266000" cy="492600"/>
          </a:xfrm>
          <a:prstGeom prst="rect">
            <a:avLst/>
          </a:prstGeom>
          <a:solidFill>
            <a:srgbClr val="A4E6FF">
              <a:alpha val="6164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dk1"/>
                </a:solidFill>
              </a:rPr>
              <a:t>Compound-based strategy</a:t>
            </a:r>
            <a:endParaRPr sz="1000" b="1">
              <a:solidFill>
                <a:schemeClr val="dk1"/>
              </a:solidFill>
            </a:endParaRPr>
          </a:p>
        </p:txBody>
      </p:sp>
      <p:sp>
        <p:nvSpPr>
          <p:cNvPr id="256" name="Google Shape;256;g26cfff902d9_5_115"/>
          <p:cNvSpPr txBox="1"/>
          <p:nvPr/>
        </p:nvSpPr>
        <p:spPr>
          <a:xfrm>
            <a:off x="7633050" y="480325"/>
            <a:ext cx="1327500" cy="492600"/>
          </a:xfrm>
          <a:prstGeom prst="rect">
            <a:avLst/>
          </a:prstGeom>
          <a:solidFill>
            <a:srgbClr val="A4E6FF">
              <a:alpha val="6164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dirty="0">
                <a:solidFill>
                  <a:schemeClr val="dk1"/>
                </a:solidFill>
              </a:rPr>
              <a:t>Bioactivity-based strategy</a:t>
            </a:r>
            <a:endParaRPr sz="1000" b="1" dirty="0">
              <a:solidFill>
                <a:schemeClr val="dk1"/>
              </a:solidFill>
            </a:endParaRPr>
          </a:p>
        </p:txBody>
      </p:sp>
      <p:sp>
        <p:nvSpPr>
          <p:cNvPr id="257" name="Google Shape;257;g26cfff902d9_5_115"/>
          <p:cNvSpPr/>
          <p:nvPr/>
        </p:nvSpPr>
        <p:spPr>
          <a:xfrm rot="5400000">
            <a:off x="8143245" y="1044350"/>
            <a:ext cx="306300" cy="284700"/>
          </a:xfrm>
          <a:prstGeom prst="rightArrow">
            <a:avLst>
              <a:gd name="adj1" fmla="val 50000"/>
              <a:gd name="adj2" fmla="val 50000"/>
            </a:avLst>
          </a:prstGeom>
          <a:solidFill>
            <a:srgbClr val="A4E6FF">
              <a:alpha val="6164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8" name="Google Shape;258;g26cfff902d9_5_115"/>
          <p:cNvSpPr txBox="1"/>
          <p:nvPr/>
        </p:nvSpPr>
        <p:spPr>
          <a:xfrm>
            <a:off x="7774995" y="3324233"/>
            <a:ext cx="1327500" cy="492600"/>
          </a:xfrm>
          <a:prstGeom prst="rect">
            <a:avLst/>
          </a:prstGeom>
          <a:solidFill>
            <a:srgbClr val="A4E6FF">
              <a:alpha val="6164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dirty="0">
                <a:solidFill>
                  <a:schemeClr val="dk1"/>
                </a:solidFill>
              </a:rPr>
              <a:t>Association-based strategy</a:t>
            </a:r>
            <a:endParaRPr sz="1000" b="1" dirty="0">
              <a:solidFill>
                <a:schemeClr val="dk1"/>
              </a:solidFill>
            </a:endParaRPr>
          </a:p>
        </p:txBody>
      </p:sp>
      <p:sp>
        <p:nvSpPr>
          <p:cNvPr id="260" name="Google Shape;260;g26cfff902d9_5_115"/>
          <p:cNvSpPr/>
          <p:nvPr/>
        </p:nvSpPr>
        <p:spPr>
          <a:xfrm>
            <a:off x="603900" y="1559900"/>
            <a:ext cx="3968100" cy="715500"/>
          </a:xfrm>
          <a:prstGeom prst="roundRect">
            <a:avLst>
              <a:gd name="adj" fmla="val 16667"/>
            </a:avLst>
          </a:prstGeom>
          <a:solidFill>
            <a:srgbClr val="A4E6FF">
              <a:alpha val="61640"/>
            </a:srgbClr>
          </a:solidFill>
          <a:ln w="19050" cap="flat" cmpd="sng">
            <a:solidFill>
              <a:schemeClr val="accent4"/>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Pretrained SIDER</a:t>
            </a:r>
            <a:endParaRPr sz="1200" b="1"/>
          </a:p>
          <a:p>
            <a:pPr marL="0" lvl="0" indent="0" algn="l" rtl="0">
              <a:spcBef>
                <a:spcPts val="0"/>
              </a:spcBef>
              <a:spcAft>
                <a:spcPts val="0"/>
              </a:spcAft>
              <a:buNone/>
            </a:pPr>
            <a:r>
              <a:rPr lang="en" sz="1200" b="1">
                <a:solidFill>
                  <a:schemeClr val="dk1"/>
                </a:solidFill>
              </a:rPr>
              <a:t>Pretrained Tox21</a:t>
            </a:r>
            <a:endParaRPr sz="1200" b="1">
              <a:solidFill>
                <a:schemeClr val="dk1"/>
              </a:solidFill>
            </a:endParaRPr>
          </a:p>
          <a:p>
            <a:pPr marL="0" lvl="0" indent="0" algn="l" rtl="0">
              <a:spcBef>
                <a:spcPts val="0"/>
              </a:spcBef>
              <a:spcAft>
                <a:spcPts val="0"/>
              </a:spcAft>
              <a:buNone/>
            </a:pPr>
            <a:r>
              <a:rPr lang="en" sz="1200" b="1">
                <a:solidFill>
                  <a:schemeClr val="dk1"/>
                </a:solidFill>
              </a:rPr>
              <a:t>Pretrained Maximum Unbiased Validation (MUV)</a:t>
            </a:r>
            <a:endParaRPr sz="1200"/>
          </a:p>
        </p:txBody>
      </p:sp>
      <p:sp>
        <p:nvSpPr>
          <p:cNvPr id="3" name="Slide Number Placeholder 2">
            <a:extLst>
              <a:ext uri="{FF2B5EF4-FFF2-40B4-BE49-F238E27FC236}">
                <a16:creationId xmlns:a16="http://schemas.microsoft.com/office/drawing/2014/main" id="{D2623B3F-3652-4B22-B88C-FC7B669E00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 name="Arrow: Bent 4">
            <a:extLst>
              <a:ext uri="{FF2B5EF4-FFF2-40B4-BE49-F238E27FC236}">
                <a16:creationId xmlns:a16="http://schemas.microsoft.com/office/drawing/2014/main" id="{2EADEF64-E959-4112-A7AE-76EF0F20FE61}"/>
              </a:ext>
            </a:extLst>
          </p:cNvPr>
          <p:cNvSpPr/>
          <p:nvPr/>
        </p:nvSpPr>
        <p:spPr>
          <a:xfrm flipH="1">
            <a:off x="7694256" y="2808731"/>
            <a:ext cx="719882" cy="456063"/>
          </a:xfrm>
          <a:prstGeom prst="bentArrow">
            <a:avLst/>
          </a:prstGeom>
          <a:solidFill>
            <a:schemeClr val="accent4">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500"/>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barn(inVertical)">
                                      <p:cBhvr>
                                        <p:cTn id="12"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18" name="Picture 17">
            <a:extLst>
              <a:ext uri="{FF2B5EF4-FFF2-40B4-BE49-F238E27FC236}">
                <a16:creationId xmlns:a16="http://schemas.microsoft.com/office/drawing/2014/main" id="{176DEC03-136A-40D1-920F-34CA37B52FE8}"/>
              </a:ext>
            </a:extLst>
          </p:cNvPr>
          <p:cNvPicPr>
            <a:picLocks noChangeAspect="1"/>
          </p:cNvPicPr>
          <p:nvPr/>
        </p:nvPicPr>
        <p:blipFill>
          <a:blip r:embed="rId3"/>
          <a:stretch>
            <a:fillRect/>
          </a:stretch>
        </p:blipFill>
        <p:spPr>
          <a:xfrm>
            <a:off x="5805666" y="409292"/>
            <a:ext cx="2924002" cy="4548446"/>
          </a:xfrm>
          <a:prstGeom prst="rect">
            <a:avLst/>
          </a:prstGeom>
        </p:spPr>
      </p:pic>
      <p:sp>
        <p:nvSpPr>
          <p:cNvPr id="266" name="Google Shape;266;g26cfff902d9_5_161"/>
          <p:cNvSpPr txBox="1">
            <a:spLocks noGrp="1"/>
          </p:cNvSpPr>
          <p:nvPr>
            <p:ph type="title"/>
          </p:nvPr>
        </p:nvSpPr>
        <p:spPr>
          <a:xfrm>
            <a:off x="531025" y="480325"/>
            <a:ext cx="5677200" cy="5550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2400"/>
              <a:buFont typeface="Arial"/>
              <a:buNone/>
            </a:pPr>
            <a:r>
              <a:rPr lang="en" sz="2300" b="1">
                <a:latin typeface="Arial"/>
                <a:ea typeface="Arial"/>
                <a:cs typeface="Arial"/>
                <a:sym typeface="Arial"/>
              </a:rPr>
              <a:t>EXPERIMENTAL DESIGN</a:t>
            </a:r>
            <a:endParaRPr sz="2300" b="1">
              <a:latin typeface="Arial"/>
              <a:ea typeface="Arial"/>
              <a:cs typeface="Arial"/>
              <a:sym typeface="Arial"/>
            </a:endParaRPr>
          </a:p>
        </p:txBody>
      </p:sp>
      <p:pic>
        <p:nvPicPr>
          <p:cNvPr id="267" name="Google Shape;267;g26cfff902d9_5_161" descr="Vector Logo] Trường Đại Học Khoa Học Và Công Nghệ Hà Nội – USTH - Download  Định Dạng EPS, SVG Cho AI, Corel » Hải Triều"/>
          <p:cNvPicPr preferRelativeResize="0"/>
          <p:nvPr/>
        </p:nvPicPr>
        <p:blipFill rotWithShape="1">
          <a:blip r:embed="rId4">
            <a:alphaModFix/>
          </a:blip>
          <a:srcRect/>
          <a:stretch/>
        </p:blipFill>
        <p:spPr>
          <a:xfrm>
            <a:off x="150157" y="67354"/>
            <a:ext cx="960423" cy="412981"/>
          </a:xfrm>
          <a:prstGeom prst="rect">
            <a:avLst/>
          </a:prstGeom>
          <a:noFill/>
          <a:ln>
            <a:noFill/>
          </a:ln>
        </p:spPr>
      </p:pic>
      <p:sp>
        <p:nvSpPr>
          <p:cNvPr id="268" name="Google Shape;268;g26cfff902d9_5_161"/>
          <p:cNvSpPr/>
          <p:nvPr/>
        </p:nvSpPr>
        <p:spPr>
          <a:xfrm>
            <a:off x="6502325" y="415100"/>
            <a:ext cx="1040400"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69" name="Google Shape;269;g26cfff902d9_5_161"/>
          <p:cNvSpPr/>
          <p:nvPr/>
        </p:nvSpPr>
        <p:spPr>
          <a:xfrm>
            <a:off x="5782350" y="4454150"/>
            <a:ext cx="1089300"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70" name="Google Shape;270;g26cfff902d9_5_161"/>
          <p:cNvSpPr/>
          <p:nvPr/>
        </p:nvSpPr>
        <p:spPr>
          <a:xfrm>
            <a:off x="7074400" y="4438950"/>
            <a:ext cx="1089300"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71" name="Google Shape;271;g26cfff902d9_5_161"/>
          <p:cNvSpPr/>
          <p:nvPr/>
        </p:nvSpPr>
        <p:spPr>
          <a:xfrm>
            <a:off x="386300" y="2441550"/>
            <a:ext cx="1089300" cy="567300"/>
          </a:xfrm>
          <a:prstGeom prst="roundRect">
            <a:avLst>
              <a:gd name="adj" fmla="val 16667"/>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t>24 Potential Drugs</a:t>
            </a:r>
            <a:endParaRPr sz="1100" b="1" dirty="0"/>
          </a:p>
        </p:txBody>
      </p:sp>
      <p:sp>
        <p:nvSpPr>
          <p:cNvPr id="272" name="Google Shape;272;g26cfff902d9_5_161"/>
          <p:cNvSpPr/>
          <p:nvPr/>
        </p:nvSpPr>
        <p:spPr>
          <a:xfrm>
            <a:off x="1842600" y="2262900"/>
            <a:ext cx="924600" cy="924600"/>
          </a:xfrm>
          <a:prstGeom prst="roundRect">
            <a:avLst>
              <a:gd name="adj" fmla="val 16667"/>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t>The Model</a:t>
            </a:r>
            <a:endParaRPr sz="1100" b="1"/>
          </a:p>
        </p:txBody>
      </p:sp>
      <p:sp>
        <p:nvSpPr>
          <p:cNvPr id="273" name="Google Shape;273;g26cfff902d9_5_161"/>
          <p:cNvSpPr/>
          <p:nvPr/>
        </p:nvSpPr>
        <p:spPr>
          <a:xfrm>
            <a:off x="3192125" y="1405800"/>
            <a:ext cx="3142500" cy="857100"/>
          </a:xfrm>
          <a:prstGeom prst="roundRect">
            <a:avLst>
              <a:gd name="adj" fmla="val 16667"/>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t>Model evaluation</a:t>
            </a:r>
            <a:endParaRPr b="1" dirty="0"/>
          </a:p>
          <a:p>
            <a:pPr marL="0" lvl="0" indent="0" algn="l" rtl="0">
              <a:spcBef>
                <a:spcPts val="0"/>
              </a:spcBef>
              <a:spcAft>
                <a:spcPts val="0"/>
              </a:spcAft>
              <a:buNone/>
            </a:pPr>
            <a:r>
              <a:rPr lang="en" dirty="0"/>
              <a:t>7 predicted drugs results compared with 7 actual </a:t>
            </a:r>
            <a:r>
              <a:rPr lang="en" b="1" dirty="0"/>
              <a:t>SIDER drugs</a:t>
            </a:r>
            <a:endParaRPr b="1" dirty="0"/>
          </a:p>
        </p:txBody>
      </p:sp>
      <p:sp>
        <p:nvSpPr>
          <p:cNvPr id="274" name="Google Shape;274;g26cfff902d9_5_161"/>
          <p:cNvSpPr/>
          <p:nvPr/>
        </p:nvSpPr>
        <p:spPr>
          <a:xfrm>
            <a:off x="3300150" y="2830050"/>
            <a:ext cx="2624100" cy="924600"/>
          </a:xfrm>
          <a:prstGeom prst="roundRect">
            <a:avLst>
              <a:gd name="adj" fmla="val 16667"/>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t>Result visualization and analysis of 24 drugs</a:t>
            </a:r>
            <a:endParaRPr b="1" dirty="0"/>
          </a:p>
        </p:txBody>
      </p:sp>
      <p:cxnSp>
        <p:nvCxnSpPr>
          <p:cNvPr id="275" name="Google Shape;275;g26cfff902d9_5_161"/>
          <p:cNvCxnSpPr>
            <a:stCxn id="271" idx="3"/>
            <a:endCxn id="272" idx="1"/>
          </p:cNvCxnSpPr>
          <p:nvPr/>
        </p:nvCxnSpPr>
        <p:spPr>
          <a:xfrm>
            <a:off x="1475600" y="2725200"/>
            <a:ext cx="366900" cy="0"/>
          </a:xfrm>
          <a:prstGeom prst="straightConnector1">
            <a:avLst/>
          </a:prstGeom>
          <a:noFill/>
          <a:ln w="28575" cap="flat" cmpd="sng">
            <a:solidFill>
              <a:schemeClr val="accent4"/>
            </a:solidFill>
            <a:prstDash val="solid"/>
            <a:round/>
            <a:headEnd type="none" w="med" len="med"/>
            <a:tailEnd type="triangle" w="med" len="med"/>
          </a:ln>
        </p:spPr>
      </p:cxnSp>
      <p:cxnSp>
        <p:nvCxnSpPr>
          <p:cNvPr id="276" name="Google Shape;276;g26cfff902d9_5_161"/>
          <p:cNvCxnSpPr>
            <a:cxnSpLocks/>
            <a:stCxn id="272" idx="3"/>
            <a:endCxn id="273" idx="1"/>
          </p:cNvCxnSpPr>
          <p:nvPr/>
        </p:nvCxnSpPr>
        <p:spPr>
          <a:xfrm rot="10800000" flipH="1">
            <a:off x="2767200" y="1834500"/>
            <a:ext cx="424800" cy="890700"/>
          </a:xfrm>
          <a:prstGeom prst="straightConnector1">
            <a:avLst/>
          </a:prstGeom>
          <a:noFill/>
          <a:ln w="28575" cap="flat" cmpd="sng">
            <a:solidFill>
              <a:schemeClr val="accent4"/>
            </a:solidFill>
            <a:prstDash val="solid"/>
            <a:round/>
            <a:headEnd type="none" w="med" len="med"/>
            <a:tailEnd type="triangle" w="med" len="med"/>
          </a:ln>
        </p:spPr>
      </p:cxnSp>
      <p:cxnSp>
        <p:nvCxnSpPr>
          <p:cNvPr id="277" name="Google Shape;277;g26cfff902d9_5_161"/>
          <p:cNvCxnSpPr>
            <a:stCxn id="272" idx="3"/>
            <a:endCxn id="274" idx="1"/>
          </p:cNvCxnSpPr>
          <p:nvPr/>
        </p:nvCxnSpPr>
        <p:spPr>
          <a:xfrm>
            <a:off x="2767200" y="2725200"/>
            <a:ext cx="533100" cy="567300"/>
          </a:xfrm>
          <a:prstGeom prst="straightConnector1">
            <a:avLst/>
          </a:prstGeom>
          <a:noFill/>
          <a:ln w="28575" cap="flat" cmpd="sng">
            <a:solidFill>
              <a:schemeClr val="accent4"/>
            </a:solidFill>
            <a:prstDash val="solid"/>
            <a:round/>
            <a:headEnd type="none" w="med" len="med"/>
            <a:tailEnd type="triangle" w="med" len="med"/>
          </a:ln>
        </p:spPr>
      </p:cxnSp>
      <p:sp>
        <p:nvSpPr>
          <p:cNvPr id="3" name="Slide Number Placeholder 2">
            <a:extLst>
              <a:ext uri="{FF2B5EF4-FFF2-40B4-BE49-F238E27FC236}">
                <a16:creationId xmlns:a16="http://schemas.microsoft.com/office/drawing/2014/main" id="{12D91E15-E9BA-4E66-B23D-90BEAD8E42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500"/>
                                        <p:tgtEl>
                                          <p:spTgt spid="2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fade">
                                      <p:cBhvr>
                                        <p:cTn id="10" dur="500"/>
                                        <p:tgtEl>
                                          <p:spTgt spid="2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3"/>
                                        </p:tgtEl>
                                        <p:attrNameLst>
                                          <p:attrName>style.visibility</p:attrName>
                                        </p:attrNameLst>
                                      </p:cBhvr>
                                      <p:to>
                                        <p:strVal val="visible"/>
                                      </p:to>
                                    </p:set>
                                    <p:animEffect transition="in" filter="fade">
                                      <p:cBhvr>
                                        <p:cTn id="15" dur="500"/>
                                        <p:tgtEl>
                                          <p:spTgt spid="2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4"/>
                                        </p:tgtEl>
                                        <p:attrNameLst>
                                          <p:attrName>style.visibility</p:attrName>
                                        </p:attrNameLst>
                                      </p:cBhvr>
                                      <p:to>
                                        <p:strVal val="visible"/>
                                      </p:to>
                                    </p:set>
                                    <p:animEffect transition="in" filter="fade">
                                      <p:cBhvr>
                                        <p:cTn id="18" dur="500"/>
                                        <p:tgtEl>
                                          <p:spTgt spid="274"/>
                                        </p:tgtEl>
                                      </p:cBhvr>
                                    </p:animEffect>
                                  </p:childTnLst>
                                </p:cTn>
                              </p:par>
                              <p:par>
                                <p:cTn id="19" presetID="10" presetClass="entr" presetSubtype="0" fill="hold" nodeType="withEffect">
                                  <p:stCondLst>
                                    <p:cond delay="0"/>
                                  </p:stCondLst>
                                  <p:childTnLst>
                                    <p:set>
                                      <p:cBhvr>
                                        <p:cTn id="20" dur="1" fill="hold">
                                          <p:stCondLst>
                                            <p:cond delay="0"/>
                                          </p:stCondLst>
                                        </p:cTn>
                                        <p:tgtEl>
                                          <p:spTgt spid="277"/>
                                        </p:tgtEl>
                                        <p:attrNameLst>
                                          <p:attrName>style.visibility</p:attrName>
                                        </p:attrNameLst>
                                      </p:cBhvr>
                                      <p:to>
                                        <p:strVal val="visible"/>
                                      </p:to>
                                    </p:set>
                                    <p:animEffect transition="in" filter="fade">
                                      <p:cBhvr>
                                        <p:cTn id="21" dur="500"/>
                                        <p:tgtEl>
                                          <p:spTgt spid="277"/>
                                        </p:tgtEl>
                                      </p:cBhvr>
                                    </p:animEffect>
                                  </p:childTnLst>
                                </p:cTn>
                              </p:par>
                              <p:par>
                                <p:cTn id="22" presetID="10" presetClass="entr" presetSubtype="0" fill="hold" nodeType="withEffect">
                                  <p:stCondLst>
                                    <p:cond delay="0"/>
                                  </p:stCondLst>
                                  <p:childTnLst>
                                    <p:set>
                                      <p:cBhvr>
                                        <p:cTn id="23" dur="1" fill="hold">
                                          <p:stCondLst>
                                            <p:cond delay="0"/>
                                          </p:stCondLst>
                                        </p:cTn>
                                        <p:tgtEl>
                                          <p:spTgt spid="276"/>
                                        </p:tgtEl>
                                        <p:attrNameLst>
                                          <p:attrName>style.visibility</p:attrName>
                                        </p:attrNameLst>
                                      </p:cBhvr>
                                      <p:to>
                                        <p:strVal val="visible"/>
                                      </p:to>
                                    </p:set>
                                    <p:animEffect transition="in" filter="fade">
                                      <p:cBhvr>
                                        <p:cTn id="24"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273" grpId="0" animBg="1"/>
      <p:bldP spid="2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4"/>
          <p:cNvSpPr txBox="1">
            <a:spLocks noGrp="1"/>
          </p:cNvSpPr>
          <p:nvPr>
            <p:ph type="title"/>
          </p:nvPr>
        </p:nvSpPr>
        <p:spPr>
          <a:xfrm>
            <a:off x="0" y="273844"/>
            <a:ext cx="91440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dirty="0">
                <a:latin typeface="Arial"/>
                <a:ea typeface="Arial"/>
                <a:cs typeface="Arial"/>
                <a:sym typeface="Arial"/>
              </a:rPr>
              <a:t>MODEL EVALUATION WITH 7 TESTING DRUGS</a:t>
            </a:r>
            <a:endParaRPr dirty="0"/>
          </a:p>
        </p:txBody>
      </p:sp>
      <p:pic>
        <p:nvPicPr>
          <p:cNvPr id="283" name="Google Shape;283;p14"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150157" y="67354"/>
            <a:ext cx="960422" cy="412981"/>
          </a:xfrm>
          <a:prstGeom prst="rect">
            <a:avLst/>
          </a:prstGeom>
          <a:noFill/>
          <a:ln>
            <a:noFill/>
          </a:ln>
        </p:spPr>
      </p:pic>
      <p:graphicFrame>
        <p:nvGraphicFramePr>
          <p:cNvPr id="284" name="Google Shape;284;p14"/>
          <p:cNvGraphicFramePr/>
          <p:nvPr>
            <p:extLst>
              <p:ext uri="{D42A27DB-BD31-4B8C-83A1-F6EECF244321}">
                <p14:modId xmlns:p14="http://schemas.microsoft.com/office/powerpoint/2010/main" val="2053683197"/>
              </p:ext>
            </p:extLst>
          </p:nvPr>
        </p:nvGraphicFramePr>
        <p:xfrm>
          <a:off x="952500" y="1046688"/>
          <a:ext cx="7239000" cy="3128887"/>
        </p:xfrm>
        <a:graphic>
          <a:graphicData uri="http://schemas.openxmlformats.org/drawingml/2006/table">
            <a:tbl>
              <a:tblPr>
                <a:noFill/>
                <a:tableStyleId>{504EEEEF-7213-40A9-8252-51BF9E767CE2}</a:tableStyleId>
              </a:tblPr>
              <a:tblGrid>
                <a:gridCol w="399700">
                  <a:extLst>
                    <a:ext uri="{9D8B030D-6E8A-4147-A177-3AD203B41FA5}">
                      <a16:colId xmlns:a16="http://schemas.microsoft.com/office/drawing/2014/main" val="20000"/>
                    </a:ext>
                  </a:extLst>
                </a:gridCol>
                <a:gridCol w="20133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224125">
                <a:tc>
                  <a:txBody>
                    <a:bodyPr/>
                    <a:lstStyle/>
                    <a:p>
                      <a:pPr marL="0" lvl="0" indent="0" algn="ctr" rtl="0">
                        <a:spcBef>
                          <a:spcPts val="0"/>
                        </a:spcBef>
                        <a:spcAft>
                          <a:spcPts val="0"/>
                        </a:spcAft>
                        <a:buNone/>
                      </a:pP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000" b="1"/>
                        <a:t>Drug_Name</a:t>
                      </a: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000" b="1"/>
                        <a:t>  Accuracy</a:t>
                      </a: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000" b="1"/>
                        <a:t>  Precision</a:t>
                      </a: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000" b="1"/>
                        <a:t>   Recall</a:t>
                      </a: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000" b="1"/>
                        <a:t>  F1 Score</a:t>
                      </a: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224125">
                <a:tc>
                  <a:txBody>
                    <a:bodyPr/>
                    <a:lstStyle/>
                    <a:p>
                      <a:pPr marL="0" lvl="0" indent="0" algn="r" rtl="0">
                        <a:lnSpc>
                          <a:spcPct val="115000"/>
                        </a:lnSpc>
                        <a:spcBef>
                          <a:spcPts val="0"/>
                        </a:spcBef>
                        <a:spcAft>
                          <a:spcPts val="0"/>
                        </a:spcAft>
                        <a:buNone/>
                      </a:pPr>
                      <a:r>
                        <a:rPr lang="en" sz="1000" b="1"/>
                        <a:t>1</a:t>
                      </a: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l" rtl="0">
                        <a:spcBef>
                          <a:spcPts val="0"/>
                        </a:spcBef>
                        <a:spcAft>
                          <a:spcPts val="0"/>
                        </a:spcAft>
                        <a:buNone/>
                      </a:pPr>
                      <a:r>
                        <a:rPr lang="en" sz="1000" b="1"/>
                        <a:t>Chloroquine</a:t>
                      </a: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t>85.71%</a:t>
                      </a: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t>88.57%</a:t>
                      </a: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t>85.71%</a:t>
                      </a: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t>85.08%</a:t>
                      </a:r>
                      <a:endParaRPr sz="10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extLst>
                  <a:ext uri="{0D108BD9-81ED-4DB2-BD59-A6C34878D82A}">
                    <a16:rowId xmlns:a16="http://schemas.microsoft.com/office/drawing/2014/main" val="10001"/>
                  </a:ext>
                </a:extLst>
              </a:tr>
              <a:tr h="224125">
                <a:tc>
                  <a:txBody>
                    <a:bodyPr/>
                    <a:lstStyle/>
                    <a:p>
                      <a:pPr marL="0" lvl="0" indent="0" algn="r" rtl="0">
                        <a:lnSpc>
                          <a:spcPct val="115000"/>
                        </a:lnSpc>
                        <a:spcBef>
                          <a:spcPts val="0"/>
                        </a:spcBef>
                        <a:spcAft>
                          <a:spcPts val="0"/>
                        </a:spcAft>
                        <a:buNone/>
                      </a:pPr>
                      <a:r>
                        <a:rPr lang="en" sz="1000"/>
                        <a:t>2</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t>Famotidine</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89.29%</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92.50%</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89.29%</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89.82%</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4125">
                <a:tc>
                  <a:txBody>
                    <a:bodyPr/>
                    <a:lstStyle/>
                    <a:p>
                      <a:pPr marL="0" lvl="0" indent="0" algn="r" rtl="0">
                        <a:lnSpc>
                          <a:spcPct val="115000"/>
                        </a:lnSpc>
                        <a:spcBef>
                          <a:spcPts val="0"/>
                        </a:spcBef>
                        <a:spcAft>
                          <a:spcPts val="0"/>
                        </a:spcAft>
                        <a:buNone/>
                      </a:pPr>
                      <a:r>
                        <a:rPr lang="en" sz="1000"/>
                        <a:t>3</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t>Guanfacine</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96.43%</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93.05%</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96.43%</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94.69%</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4125">
                <a:tc>
                  <a:txBody>
                    <a:bodyPr/>
                    <a:lstStyle/>
                    <a:p>
                      <a:pPr marL="0" lvl="0" indent="0" algn="r" rtl="0">
                        <a:lnSpc>
                          <a:spcPct val="115000"/>
                        </a:lnSpc>
                        <a:spcBef>
                          <a:spcPts val="0"/>
                        </a:spcBef>
                        <a:spcAft>
                          <a:spcPts val="0"/>
                        </a:spcAft>
                        <a:buNone/>
                      </a:pPr>
                      <a:r>
                        <a:rPr lang="en" sz="1000" b="1">
                          <a:highlight>
                            <a:srgbClr val="FFFF00"/>
                          </a:highlight>
                        </a:rPr>
                        <a:t>4</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l" rtl="0">
                        <a:spcBef>
                          <a:spcPts val="0"/>
                        </a:spcBef>
                        <a:spcAft>
                          <a:spcPts val="0"/>
                        </a:spcAft>
                        <a:buNone/>
                      </a:pPr>
                      <a:r>
                        <a:rPr lang="en" sz="1000" b="1">
                          <a:highlight>
                            <a:srgbClr val="FFFF00"/>
                          </a:highlight>
                        </a:rPr>
                        <a:t>Hydroxychloroquine</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78.57%</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76.07%</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78.57%</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77.26%</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extLst>
                  <a:ext uri="{0D108BD9-81ED-4DB2-BD59-A6C34878D82A}">
                    <a16:rowId xmlns:a16="http://schemas.microsoft.com/office/drawing/2014/main" val="10004"/>
                  </a:ext>
                </a:extLst>
              </a:tr>
              <a:tr h="224125">
                <a:tc>
                  <a:txBody>
                    <a:bodyPr/>
                    <a:lstStyle/>
                    <a:p>
                      <a:pPr marL="0" lvl="0" indent="0" algn="r" rtl="0">
                        <a:lnSpc>
                          <a:spcPct val="115000"/>
                        </a:lnSpc>
                        <a:spcBef>
                          <a:spcPts val="0"/>
                        </a:spcBef>
                        <a:spcAft>
                          <a:spcPts val="0"/>
                        </a:spcAft>
                        <a:buNone/>
                      </a:pPr>
                      <a:r>
                        <a:rPr lang="en" sz="1000" b="1">
                          <a:highlight>
                            <a:srgbClr val="FFFF00"/>
                          </a:highlight>
                        </a:rPr>
                        <a:t>5</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l" rtl="0">
                        <a:spcBef>
                          <a:spcPts val="0"/>
                        </a:spcBef>
                        <a:spcAft>
                          <a:spcPts val="0"/>
                        </a:spcAft>
                        <a:buNone/>
                      </a:pPr>
                      <a:r>
                        <a:rPr lang="en" sz="1000" b="1">
                          <a:highlight>
                            <a:srgbClr val="FFFF00"/>
                          </a:highlight>
                        </a:rPr>
                        <a:t>Oseltamivir</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85.71%</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82.77%</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85.71%</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83.99%</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extLst>
                  <a:ext uri="{0D108BD9-81ED-4DB2-BD59-A6C34878D82A}">
                    <a16:rowId xmlns:a16="http://schemas.microsoft.com/office/drawing/2014/main" val="10005"/>
                  </a:ext>
                </a:extLst>
              </a:tr>
              <a:tr h="224125">
                <a:tc>
                  <a:txBody>
                    <a:bodyPr/>
                    <a:lstStyle/>
                    <a:p>
                      <a:pPr marL="0" lvl="0" indent="0" algn="r" rtl="0">
                        <a:lnSpc>
                          <a:spcPct val="115000"/>
                        </a:lnSpc>
                        <a:spcBef>
                          <a:spcPts val="0"/>
                        </a:spcBef>
                        <a:spcAft>
                          <a:spcPts val="0"/>
                        </a:spcAft>
                        <a:buNone/>
                      </a:pPr>
                      <a:r>
                        <a:rPr lang="en" sz="1000"/>
                        <a:t>6</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t>Prednisolone</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82.14%</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79.01%</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82.14%</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79.79%</a:t>
                      </a:r>
                      <a:endParaRPr sz="10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24125">
                <a:tc>
                  <a:txBody>
                    <a:bodyPr/>
                    <a:lstStyle/>
                    <a:p>
                      <a:pPr marL="0" lvl="0" indent="0" algn="r" rtl="0">
                        <a:lnSpc>
                          <a:spcPct val="115000"/>
                        </a:lnSpc>
                        <a:spcBef>
                          <a:spcPts val="0"/>
                        </a:spcBef>
                        <a:spcAft>
                          <a:spcPts val="0"/>
                        </a:spcAft>
                        <a:buNone/>
                      </a:pPr>
                      <a:r>
                        <a:rPr lang="en" sz="1000" b="1">
                          <a:highlight>
                            <a:srgbClr val="FFFF00"/>
                          </a:highlight>
                        </a:rPr>
                        <a:t>7</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l" rtl="0">
                        <a:spcBef>
                          <a:spcPts val="0"/>
                        </a:spcBef>
                        <a:spcAft>
                          <a:spcPts val="0"/>
                        </a:spcAft>
                        <a:buNone/>
                      </a:pPr>
                      <a:r>
                        <a:rPr lang="en" sz="1000" b="1">
                          <a:highlight>
                            <a:srgbClr val="FFFF00"/>
                          </a:highlight>
                        </a:rPr>
                        <a:t>Ritonavir  </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96.43%</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92.99%</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96.43%</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b="1">
                          <a:highlight>
                            <a:srgbClr val="FFFF00"/>
                          </a:highlight>
                        </a:rPr>
                        <a:t>94.68%</a:t>
                      </a:r>
                      <a:endParaRPr sz="1000" b="1">
                        <a:highlight>
                          <a:srgbClr val="FFFF00"/>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00"/>
                    </a:solidFill>
                  </a:tcPr>
                </a:tc>
                <a:extLst>
                  <a:ext uri="{0D108BD9-81ED-4DB2-BD59-A6C34878D82A}">
                    <a16:rowId xmlns:a16="http://schemas.microsoft.com/office/drawing/2014/main" val="10007"/>
                  </a:ext>
                </a:extLst>
              </a:tr>
              <a:tr h="254675">
                <a:tc>
                  <a:txBody>
                    <a:bodyPr/>
                    <a:lstStyle/>
                    <a:p>
                      <a:pPr marL="0" lvl="0" indent="0" algn="l" rtl="0">
                        <a:spcBef>
                          <a:spcPts val="0"/>
                        </a:spcBef>
                        <a:spcAft>
                          <a:spcPts val="0"/>
                        </a:spcAft>
                        <a:buNone/>
                      </a:pPr>
                      <a:endParaRPr sz="13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CBD24"/>
                    </a:solidFill>
                  </a:tcPr>
                </a:tc>
                <a:tc>
                  <a:txBody>
                    <a:bodyPr/>
                    <a:lstStyle/>
                    <a:p>
                      <a:pPr marL="0" lvl="0" indent="0" algn="l" rtl="0">
                        <a:spcBef>
                          <a:spcPts val="0"/>
                        </a:spcBef>
                        <a:spcAft>
                          <a:spcPts val="0"/>
                        </a:spcAft>
                        <a:buNone/>
                      </a:pPr>
                      <a:r>
                        <a:rPr lang="en" sz="1300" b="1"/>
                        <a:t>Overall</a:t>
                      </a:r>
                      <a:endParaRPr sz="13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CBD24"/>
                    </a:solidFill>
                  </a:tcPr>
                </a:tc>
                <a:tc>
                  <a:txBody>
                    <a:bodyPr/>
                    <a:lstStyle/>
                    <a:p>
                      <a:pPr marL="0" lvl="0" indent="0" algn="ctr" rtl="0">
                        <a:lnSpc>
                          <a:spcPct val="115000"/>
                        </a:lnSpc>
                        <a:spcBef>
                          <a:spcPts val="0"/>
                        </a:spcBef>
                        <a:spcAft>
                          <a:spcPts val="0"/>
                        </a:spcAft>
                        <a:buNone/>
                      </a:pPr>
                      <a:r>
                        <a:rPr lang="en" sz="1300" b="1"/>
                        <a:t>87.76%</a:t>
                      </a:r>
                      <a:endParaRPr sz="13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CBD24"/>
                    </a:solidFill>
                  </a:tcPr>
                </a:tc>
                <a:tc>
                  <a:txBody>
                    <a:bodyPr/>
                    <a:lstStyle/>
                    <a:p>
                      <a:pPr marL="0" lvl="0" indent="0" algn="ctr" rtl="0">
                        <a:lnSpc>
                          <a:spcPct val="115000"/>
                        </a:lnSpc>
                        <a:spcBef>
                          <a:spcPts val="0"/>
                        </a:spcBef>
                        <a:spcAft>
                          <a:spcPts val="0"/>
                        </a:spcAft>
                        <a:buNone/>
                      </a:pPr>
                      <a:r>
                        <a:rPr lang="en" sz="1300" b="1"/>
                        <a:t>85.42%</a:t>
                      </a:r>
                      <a:endParaRPr sz="13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CBD24"/>
                    </a:solidFill>
                  </a:tcPr>
                </a:tc>
                <a:tc>
                  <a:txBody>
                    <a:bodyPr/>
                    <a:lstStyle/>
                    <a:p>
                      <a:pPr marL="0" lvl="0" indent="0" algn="ctr" rtl="0">
                        <a:lnSpc>
                          <a:spcPct val="115000"/>
                        </a:lnSpc>
                        <a:spcBef>
                          <a:spcPts val="0"/>
                        </a:spcBef>
                        <a:spcAft>
                          <a:spcPts val="0"/>
                        </a:spcAft>
                        <a:buNone/>
                      </a:pPr>
                      <a:r>
                        <a:rPr lang="en" sz="1300" b="1"/>
                        <a:t>87.76%</a:t>
                      </a:r>
                      <a:endParaRPr sz="13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CBD24"/>
                    </a:solidFill>
                  </a:tcPr>
                </a:tc>
                <a:tc>
                  <a:txBody>
                    <a:bodyPr/>
                    <a:lstStyle/>
                    <a:p>
                      <a:pPr marL="0" lvl="0" indent="0" algn="ctr" rtl="0">
                        <a:lnSpc>
                          <a:spcPct val="115000"/>
                        </a:lnSpc>
                        <a:spcBef>
                          <a:spcPts val="0"/>
                        </a:spcBef>
                        <a:spcAft>
                          <a:spcPts val="0"/>
                        </a:spcAft>
                        <a:buNone/>
                      </a:pPr>
                      <a:r>
                        <a:rPr lang="en" sz="1300" b="1" dirty="0"/>
                        <a:t>86.52%</a:t>
                      </a:r>
                      <a:endParaRPr sz="1300" b="1"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CBD24"/>
                    </a:solidFill>
                  </a:tcPr>
                </a:tc>
                <a:extLst>
                  <a:ext uri="{0D108BD9-81ED-4DB2-BD59-A6C34878D82A}">
                    <a16:rowId xmlns:a16="http://schemas.microsoft.com/office/drawing/2014/main" val="10008"/>
                  </a:ext>
                </a:extLst>
              </a:tr>
            </a:tbl>
          </a:graphicData>
        </a:graphic>
      </p:graphicFrame>
      <p:sp>
        <p:nvSpPr>
          <p:cNvPr id="285" name="Google Shape;285;p14"/>
          <p:cNvSpPr/>
          <p:nvPr/>
        </p:nvSpPr>
        <p:spPr>
          <a:xfrm>
            <a:off x="1283450" y="3776056"/>
            <a:ext cx="6908050" cy="436419"/>
          </a:xfrm>
          <a:prstGeom prst="roundRect">
            <a:avLst>
              <a:gd name="adj" fmla="val 16667"/>
            </a:avLst>
          </a:prstGeom>
          <a:noFill/>
          <a:ln w="571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 name="Google Shape;286;p14"/>
          <p:cNvSpPr txBox="1"/>
          <p:nvPr/>
        </p:nvSpPr>
        <p:spPr>
          <a:xfrm>
            <a:off x="3365500" y="4249375"/>
            <a:ext cx="3686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1"/>
                </a:solidFill>
              </a:rPr>
              <a:t>⇒ Accept BioAct-Het</a:t>
            </a:r>
            <a:endParaRPr sz="2100" b="1" dirty="0">
              <a:solidFill>
                <a:schemeClr val="dk1"/>
              </a:solidFill>
            </a:endParaRPr>
          </a:p>
        </p:txBody>
      </p:sp>
      <p:pic>
        <p:nvPicPr>
          <p:cNvPr id="287" name="Google Shape;287;p14"/>
          <p:cNvPicPr preferRelativeResize="0"/>
          <p:nvPr/>
        </p:nvPicPr>
        <p:blipFill rotWithShape="1">
          <a:blip r:embed="rId4">
            <a:alphaModFix/>
          </a:blip>
          <a:srcRect l="13838" t="11455" r="11277" b="11662"/>
          <a:stretch/>
        </p:blipFill>
        <p:spPr>
          <a:xfrm>
            <a:off x="6256000" y="4249375"/>
            <a:ext cx="650400" cy="667500"/>
          </a:xfrm>
          <a:prstGeom prst="ellipse">
            <a:avLst/>
          </a:prstGeom>
          <a:noFill/>
          <a:ln>
            <a:noFill/>
          </a:ln>
        </p:spPr>
      </p:pic>
      <p:sp>
        <p:nvSpPr>
          <p:cNvPr id="3" name="Slide Number Placeholder 2">
            <a:extLst>
              <a:ext uri="{FF2B5EF4-FFF2-40B4-BE49-F238E27FC236}">
                <a16:creationId xmlns:a16="http://schemas.microsoft.com/office/drawing/2014/main" id="{D7A654AF-B270-4430-AF2B-1A4785424B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500"/>
                                        <p:tgtEl>
                                          <p:spTgt spid="28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86"/>
                                        </p:tgtEl>
                                        <p:attrNameLst>
                                          <p:attrName>style.visibility</p:attrName>
                                        </p:attrNameLst>
                                      </p:cBhvr>
                                      <p:to>
                                        <p:strVal val="visible"/>
                                      </p:to>
                                    </p:set>
                                    <p:anim calcmode="lin" valueType="num">
                                      <p:cBhvr additive="base">
                                        <p:cTn id="12" dur="500" fill="hold"/>
                                        <p:tgtEl>
                                          <p:spTgt spid="286"/>
                                        </p:tgtEl>
                                        <p:attrNameLst>
                                          <p:attrName>ppt_x</p:attrName>
                                        </p:attrNameLst>
                                      </p:cBhvr>
                                      <p:tavLst>
                                        <p:tav tm="0">
                                          <p:val>
                                            <p:strVal val="#ppt_x"/>
                                          </p:val>
                                        </p:tav>
                                        <p:tav tm="100000">
                                          <p:val>
                                            <p:strVal val="#ppt_x"/>
                                          </p:val>
                                        </p:tav>
                                      </p:tavLst>
                                    </p:anim>
                                    <p:anim calcmode="lin" valueType="num">
                                      <p:cBhvr additive="base">
                                        <p:cTn id="13" dur="500" fill="hold"/>
                                        <p:tgtEl>
                                          <p:spTgt spid="28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87"/>
                                        </p:tgtEl>
                                        <p:attrNameLst>
                                          <p:attrName>style.visibility</p:attrName>
                                        </p:attrNameLst>
                                      </p:cBhvr>
                                      <p:to>
                                        <p:strVal val="visible"/>
                                      </p:to>
                                    </p:set>
                                    <p:anim calcmode="lin" valueType="num">
                                      <p:cBhvr additive="base">
                                        <p:cTn id="16" dur="500" fill="hold"/>
                                        <p:tgtEl>
                                          <p:spTgt spid="287"/>
                                        </p:tgtEl>
                                        <p:attrNameLst>
                                          <p:attrName>ppt_x</p:attrName>
                                        </p:attrNameLst>
                                      </p:cBhvr>
                                      <p:tavLst>
                                        <p:tav tm="0">
                                          <p:val>
                                            <p:strVal val="#ppt_x"/>
                                          </p:val>
                                        </p:tav>
                                        <p:tav tm="100000">
                                          <p:val>
                                            <p:strVal val="#ppt_x"/>
                                          </p:val>
                                        </p:tav>
                                      </p:tavLst>
                                    </p:anim>
                                    <p:anim calcmode="lin" valueType="num">
                                      <p:cBhvr additive="base">
                                        <p:cTn id="17" dur="500" fill="hold"/>
                                        <p:tgtEl>
                                          <p:spTgt spid="2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animBg="1"/>
      <p:bldP spid="2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3" name="Google Shape;293;g26cfff902d9_3_63"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150157" y="67354"/>
            <a:ext cx="960423" cy="412981"/>
          </a:xfrm>
          <a:prstGeom prst="rect">
            <a:avLst/>
          </a:prstGeom>
          <a:noFill/>
          <a:ln>
            <a:noFill/>
          </a:ln>
        </p:spPr>
      </p:pic>
      <p:pic>
        <p:nvPicPr>
          <p:cNvPr id="294" name="Google Shape;294;g26cfff902d9_3_63"/>
          <p:cNvPicPr preferRelativeResize="0"/>
          <p:nvPr/>
        </p:nvPicPr>
        <p:blipFill>
          <a:blip r:embed="rId4">
            <a:alphaModFix/>
          </a:blip>
          <a:stretch>
            <a:fillRect/>
          </a:stretch>
        </p:blipFill>
        <p:spPr>
          <a:xfrm>
            <a:off x="4073851" y="1118775"/>
            <a:ext cx="4627776" cy="3696600"/>
          </a:xfrm>
          <a:prstGeom prst="rect">
            <a:avLst/>
          </a:prstGeom>
          <a:noFill/>
          <a:ln>
            <a:noFill/>
          </a:ln>
        </p:spPr>
      </p:pic>
      <p:pic>
        <p:nvPicPr>
          <p:cNvPr id="295" name="Google Shape;295;g26cfff902d9_3_63"/>
          <p:cNvPicPr preferRelativeResize="0"/>
          <p:nvPr/>
        </p:nvPicPr>
        <p:blipFill>
          <a:blip r:embed="rId5">
            <a:alphaModFix/>
          </a:blip>
          <a:stretch>
            <a:fillRect/>
          </a:stretch>
        </p:blipFill>
        <p:spPr>
          <a:xfrm>
            <a:off x="1337913" y="1367138"/>
            <a:ext cx="1944004" cy="1972425"/>
          </a:xfrm>
          <a:prstGeom prst="rect">
            <a:avLst/>
          </a:prstGeom>
          <a:noFill/>
          <a:ln>
            <a:noFill/>
          </a:ln>
        </p:spPr>
      </p:pic>
      <p:sp>
        <p:nvSpPr>
          <p:cNvPr id="296" name="Google Shape;296;g26cfff902d9_3_63"/>
          <p:cNvSpPr txBox="1"/>
          <p:nvPr/>
        </p:nvSpPr>
        <p:spPr>
          <a:xfrm>
            <a:off x="886051" y="3570925"/>
            <a:ext cx="3187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rPr>
              <a:t>Confusion matrix and Bubble chart of </a:t>
            </a:r>
            <a:r>
              <a:rPr lang="en" b="1" dirty="0">
                <a:solidFill>
                  <a:schemeClr val="dk1"/>
                </a:solidFill>
                <a:highlight>
                  <a:srgbClr val="FFFF00"/>
                </a:highlight>
              </a:rPr>
              <a:t>Ritonavir</a:t>
            </a:r>
            <a:endParaRPr b="1" dirty="0">
              <a:solidFill>
                <a:schemeClr val="dk1"/>
              </a:solidFill>
              <a:highlight>
                <a:srgbClr val="FFFF00"/>
              </a:highlight>
            </a:endParaRPr>
          </a:p>
        </p:txBody>
      </p:sp>
      <p:sp>
        <p:nvSpPr>
          <p:cNvPr id="297" name="Google Shape;297;g26cfff902d9_3_63"/>
          <p:cNvSpPr/>
          <p:nvPr/>
        </p:nvSpPr>
        <p:spPr>
          <a:xfrm>
            <a:off x="4635925" y="1386750"/>
            <a:ext cx="4065600" cy="1492500"/>
          </a:xfrm>
          <a:prstGeom prst="roundRect">
            <a:avLst>
              <a:gd name="adj" fmla="val 16667"/>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298;g26cfff902d9_3_63"/>
          <p:cNvSpPr txBox="1"/>
          <p:nvPr/>
        </p:nvSpPr>
        <p:spPr>
          <a:xfrm>
            <a:off x="886050" y="4186525"/>
            <a:ext cx="36864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dirty="0">
                <a:solidFill>
                  <a:schemeClr val="dk1"/>
                </a:solidFill>
              </a:rPr>
              <a:t>⇒ Accept BioAct-Het</a:t>
            </a:r>
            <a:endParaRPr sz="1900" b="1" dirty="0">
              <a:solidFill>
                <a:schemeClr val="dk1"/>
              </a:solidFill>
            </a:endParaRPr>
          </a:p>
          <a:p>
            <a:pPr marL="0" lvl="0" indent="0" algn="l" rtl="0">
              <a:spcBef>
                <a:spcPts val="0"/>
              </a:spcBef>
              <a:spcAft>
                <a:spcPts val="0"/>
              </a:spcAft>
              <a:buNone/>
            </a:pPr>
            <a:r>
              <a:rPr lang="en" sz="1900" b="1" dirty="0">
                <a:solidFill>
                  <a:schemeClr val="dk1"/>
                </a:solidFill>
              </a:rPr>
              <a:t>(One-shot approach)</a:t>
            </a:r>
            <a:endParaRPr sz="1900" b="1" dirty="0">
              <a:solidFill>
                <a:schemeClr val="dk1"/>
              </a:solidFill>
            </a:endParaRPr>
          </a:p>
        </p:txBody>
      </p:sp>
      <p:pic>
        <p:nvPicPr>
          <p:cNvPr id="299" name="Google Shape;299;g26cfff902d9_3_63"/>
          <p:cNvPicPr preferRelativeResize="0"/>
          <p:nvPr/>
        </p:nvPicPr>
        <p:blipFill rotWithShape="1">
          <a:blip r:embed="rId6">
            <a:alphaModFix/>
          </a:blip>
          <a:srcRect l="13838" t="11455" r="11277" b="11662"/>
          <a:stretch/>
        </p:blipFill>
        <p:spPr>
          <a:xfrm>
            <a:off x="3521250" y="4186525"/>
            <a:ext cx="650400" cy="667500"/>
          </a:xfrm>
          <a:prstGeom prst="ellipse">
            <a:avLst/>
          </a:prstGeom>
          <a:noFill/>
          <a:ln>
            <a:noFill/>
          </a:ln>
        </p:spPr>
      </p:pic>
      <p:sp>
        <p:nvSpPr>
          <p:cNvPr id="3" name="Slide Number Placeholder 2">
            <a:extLst>
              <a:ext uri="{FF2B5EF4-FFF2-40B4-BE49-F238E27FC236}">
                <a16:creationId xmlns:a16="http://schemas.microsoft.com/office/drawing/2014/main" id="{506AA572-B7F7-44DF-91EA-930655ADFC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6" name="Google Shape;282;p14">
            <a:extLst>
              <a:ext uri="{FF2B5EF4-FFF2-40B4-BE49-F238E27FC236}">
                <a16:creationId xmlns:a16="http://schemas.microsoft.com/office/drawing/2014/main" id="{4ACC010D-38D7-BC86-9B69-F9A2E5288765}"/>
              </a:ext>
            </a:extLst>
          </p:cNvPr>
          <p:cNvSpPr txBox="1">
            <a:spLocks/>
          </p:cNvSpPr>
          <p:nvPr/>
        </p:nvSpPr>
        <p:spPr>
          <a:xfrm>
            <a:off x="152400" y="426244"/>
            <a:ext cx="9144000" cy="994172"/>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Play"/>
              <a:buNone/>
              <a:defRPr sz="33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SzPts val="2400"/>
              <a:buFont typeface="Arial"/>
              <a:buNone/>
            </a:pPr>
            <a:r>
              <a:rPr lang="en-US" sz="2400" b="1" dirty="0">
                <a:latin typeface="Arial"/>
                <a:ea typeface="Arial"/>
                <a:cs typeface="Arial"/>
                <a:sym typeface="Arial"/>
              </a:rPr>
              <a:t>MODEL EVALUATION WITH 7 TESTING DRUGS</a:t>
            </a: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anim calcmode="lin" valueType="num">
                                      <p:cBhvr additive="base">
                                        <p:cTn id="7" dur="500" fill="hold"/>
                                        <p:tgtEl>
                                          <p:spTgt spid="298"/>
                                        </p:tgtEl>
                                        <p:attrNameLst>
                                          <p:attrName>ppt_x</p:attrName>
                                        </p:attrNameLst>
                                      </p:cBhvr>
                                      <p:tavLst>
                                        <p:tav tm="0">
                                          <p:val>
                                            <p:strVal val="#ppt_x"/>
                                          </p:val>
                                        </p:tav>
                                        <p:tav tm="100000">
                                          <p:val>
                                            <p:strVal val="#ppt_x"/>
                                          </p:val>
                                        </p:tav>
                                      </p:tavLst>
                                    </p:anim>
                                    <p:anim calcmode="lin" valueType="num">
                                      <p:cBhvr additive="base">
                                        <p:cTn id="8" dur="500" fill="hold"/>
                                        <p:tgtEl>
                                          <p:spTgt spid="29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9"/>
                                        </p:tgtEl>
                                        <p:attrNameLst>
                                          <p:attrName>style.visibility</p:attrName>
                                        </p:attrNameLst>
                                      </p:cBhvr>
                                      <p:to>
                                        <p:strVal val="visible"/>
                                      </p:to>
                                    </p:set>
                                    <p:anim calcmode="lin" valueType="num">
                                      <p:cBhvr additive="base">
                                        <p:cTn id="11" dur="500" fill="hold"/>
                                        <p:tgtEl>
                                          <p:spTgt spid="299"/>
                                        </p:tgtEl>
                                        <p:attrNameLst>
                                          <p:attrName>ppt_x</p:attrName>
                                        </p:attrNameLst>
                                      </p:cBhvr>
                                      <p:tavLst>
                                        <p:tav tm="0">
                                          <p:val>
                                            <p:strVal val="#ppt_x"/>
                                          </p:val>
                                        </p:tav>
                                        <p:tav tm="100000">
                                          <p:val>
                                            <p:strVal val="#ppt_x"/>
                                          </p:val>
                                        </p:tav>
                                      </p:tavLst>
                                    </p:anim>
                                    <p:anim calcmode="lin" valueType="num">
                                      <p:cBhvr additive="base">
                                        <p:cTn id="12"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5"/>
          <p:cNvSpPr txBox="1">
            <a:spLocks noGrp="1"/>
          </p:cNvSpPr>
          <p:nvPr>
            <p:ph type="title"/>
          </p:nvPr>
        </p:nvSpPr>
        <p:spPr>
          <a:xfrm>
            <a:off x="0" y="273844"/>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POTENTIAL DRUGS INVESTIGATION (One-shot approach)</a:t>
            </a:r>
            <a:endParaRPr/>
          </a:p>
        </p:txBody>
      </p:sp>
      <p:sp>
        <p:nvSpPr>
          <p:cNvPr id="305" name="Google Shape;305;p15"/>
          <p:cNvSpPr/>
          <p:nvPr/>
        </p:nvSpPr>
        <p:spPr>
          <a:xfrm>
            <a:off x="216500" y="1064475"/>
            <a:ext cx="8809500" cy="3690300"/>
          </a:xfrm>
          <a:prstGeom prst="roundRect">
            <a:avLst>
              <a:gd name="adj" fmla="val 16667"/>
            </a:avLst>
          </a:prstGeom>
          <a:noFill/>
          <a:ln w="76200" cap="flat" cmpd="sng">
            <a:solidFill>
              <a:srgbClr val="082836"/>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6" name="Google Shape;306;p15" descr="Famotidine (MK-208) | Histamine Receptor Antagonist | MedChemExpress"/>
          <p:cNvPicPr preferRelativeResize="0"/>
          <p:nvPr/>
        </p:nvPicPr>
        <p:blipFill rotWithShape="1">
          <a:blip r:embed="rId3">
            <a:alphaModFix/>
          </a:blip>
          <a:srcRect/>
          <a:stretch/>
        </p:blipFill>
        <p:spPr>
          <a:xfrm>
            <a:off x="6639754" y="1230379"/>
            <a:ext cx="1900802" cy="1900802"/>
          </a:xfrm>
          <a:prstGeom prst="rect">
            <a:avLst/>
          </a:prstGeom>
          <a:noFill/>
          <a:ln>
            <a:noFill/>
          </a:ln>
        </p:spPr>
      </p:pic>
      <p:pic>
        <p:nvPicPr>
          <p:cNvPr id="307" name="Google Shape;307;p15" descr="Hydroxychloroquine – Wikipedia tiếng Việt"/>
          <p:cNvPicPr preferRelativeResize="0"/>
          <p:nvPr/>
        </p:nvPicPr>
        <p:blipFill rotWithShape="1">
          <a:blip r:embed="rId4">
            <a:alphaModFix/>
          </a:blip>
          <a:srcRect/>
          <a:stretch/>
        </p:blipFill>
        <p:spPr>
          <a:xfrm>
            <a:off x="5632701" y="3203064"/>
            <a:ext cx="1895939" cy="996897"/>
          </a:xfrm>
          <a:prstGeom prst="rect">
            <a:avLst/>
          </a:prstGeom>
          <a:noFill/>
          <a:ln>
            <a:noFill/>
          </a:ln>
        </p:spPr>
      </p:pic>
      <p:sp>
        <p:nvSpPr>
          <p:cNvPr id="308" name="Google Shape;308;p15"/>
          <p:cNvSpPr txBox="1"/>
          <p:nvPr/>
        </p:nvSpPr>
        <p:spPr>
          <a:xfrm>
            <a:off x="5688626" y="4234176"/>
            <a:ext cx="1896000" cy="438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highlight>
                  <a:srgbClr val="FFFF00"/>
                </a:highlight>
              </a:rPr>
              <a:t>Hydroxychloroquine</a:t>
            </a:r>
            <a:r>
              <a:rPr lang="en" sz="1200" b="0" i="0" u="none" strike="noStrike" cap="none">
                <a:solidFill>
                  <a:schemeClr val="dk1"/>
                </a:solidFill>
                <a:highlight>
                  <a:srgbClr val="FFFF00"/>
                </a:highlight>
                <a:latin typeface="Arial"/>
                <a:ea typeface="Arial"/>
                <a:cs typeface="Arial"/>
                <a:sym typeface="Arial"/>
              </a:rPr>
              <a:t> </a:t>
            </a:r>
            <a:endParaRPr sz="1100" b="0" i="0" u="none" strike="noStrike" cap="none">
              <a:solidFill>
                <a:srgbClr val="000000"/>
              </a:solidFill>
              <a:highlight>
                <a:srgbClr val="FFFF00"/>
              </a:highlight>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 nP &lt; 0.5: 10)</a:t>
            </a:r>
            <a:endParaRPr sz="1100" b="0" i="0" u="none" strike="noStrike" cap="none">
              <a:solidFill>
                <a:srgbClr val="000000"/>
              </a:solidFill>
              <a:latin typeface="Arial"/>
              <a:ea typeface="Arial"/>
              <a:cs typeface="Arial"/>
              <a:sym typeface="Arial"/>
            </a:endParaRPr>
          </a:p>
        </p:txBody>
      </p:sp>
      <p:sp>
        <p:nvSpPr>
          <p:cNvPr id="309" name="Google Shape;309;p15"/>
          <p:cNvSpPr txBox="1"/>
          <p:nvPr/>
        </p:nvSpPr>
        <p:spPr>
          <a:xfrm>
            <a:off x="1441613" y="4273483"/>
            <a:ext cx="2146200" cy="438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rgbClr val="212121"/>
                </a:solidFill>
                <a:latin typeface="Arial"/>
                <a:ea typeface="Arial"/>
                <a:cs typeface="Arial"/>
                <a:sym typeface="Arial"/>
              </a:rPr>
              <a:t>Linagliptin </a:t>
            </a:r>
            <a:endParaRPr sz="1200" b="0" i="0" u="none" strike="noStrike" cap="none" dirty="0">
              <a:solidFill>
                <a:srgbClr val="21212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rgbClr val="212121"/>
                </a:solidFill>
                <a:latin typeface="Arial"/>
                <a:ea typeface="Arial"/>
                <a:cs typeface="Arial"/>
                <a:sym typeface="Arial"/>
              </a:rPr>
              <a:t>(nP &lt; 0.5: 11)</a:t>
            </a:r>
            <a:endParaRPr sz="1200" b="0" i="0" u="none" strike="noStrike" cap="none" dirty="0">
              <a:solidFill>
                <a:schemeClr val="dk1"/>
              </a:solidFill>
              <a:latin typeface="Arial"/>
              <a:ea typeface="Arial"/>
              <a:cs typeface="Arial"/>
              <a:sym typeface="Arial"/>
            </a:endParaRPr>
          </a:p>
        </p:txBody>
      </p:sp>
      <p:sp>
        <p:nvSpPr>
          <p:cNvPr id="310" name="Google Shape;310;p15"/>
          <p:cNvSpPr txBox="1"/>
          <p:nvPr/>
        </p:nvSpPr>
        <p:spPr>
          <a:xfrm>
            <a:off x="890183" y="2991417"/>
            <a:ext cx="1878600" cy="438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rgbClr val="212121"/>
                </a:solidFill>
                <a:highlight>
                  <a:srgbClr val="FFFF00"/>
                </a:highlight>
              </a:rPr>
              <a:t>Paxlovid (Nirmatrelvir) </a:t>
            </a:r>
            <a:endParaRPr sz="1100" b="1" i="0" u="none" strike="noStrike" cap="none" dirty="0">
              <a:solidFill>
                <a:srgbClr val="000000"/>
              </a:solidFill>
              <a:highlight>
                <a:srgbClr val="FFFF00"/>
              </a:highlight>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rgbClr val="212121"/>
                </a:solidFill>
                <a:latin typeface="Arial"/>
                <a:ea typeface="Arial"/>
                <a:cs typeface="Arial"/>
                <a:sym typeface="Arial"/>
              </a:rPr>
              <a:t>(nP &lt; 0.5: 12)</a:t>
            </a:r>
            <a:endParaRPr sz="1200" b="0" i="0" u="none" strike="noStrike" cap="none" dirty="0">
              <a:solidFill>
                <a:schemeClr val="dk1"/>
              </a:solidFill>
              <a:latin typeface="Arial"/>
              <a:ea typeface="Arial"/>
              <a:cs typeface="Arial"/>
              <a:sym typeface="Arial"/>
            </a:endParaRPr>
          </a:p>
        </p:txBody>
      </p:sp>
      <p:sp>
        <p:nvSpPr>
          <p:cNvPr id="311" name="Google Shape;311;p15"/>
          <p:cNvSpPr txBox="1"/>
          <p:nvPr/>
        </p:nvSpPr>
        <p:spPr>
          <a:xfrm>
            <a:off x="6505638" y="2730241"/>
            <a:ext cx="2169000" cy="438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212121"/>
                </a:solidFill>
                <a:latin typeface="Arial"/>
                <a:ea typeface="Arial"/>
                <a:cs typeface="Arial"/>
                <a:sym typeface="Arial"/>
              </a:rPr>
              <a:t>Famotidine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212121"/>
                </a:solidFill>
                <a:latin typeface="Arial"/>
                <a:ea typeface="Arial"/>
                <a:cs typeface="Arial"/>
                <a:sym typeface="Arial"/>
              </a:rPr>
              <a:t>(nP &lt; 0.5: 10)</a:t>
            </a:r>
            <a:endParaRPr sz="1200" b="0" i="0" u="none" strike="noStrike" cap="none">
              <a:solidFill>
                <a:schemeClr val="dk1"/>
              </a:solidFill>
              <a:latin typeface="Arial"/>
              <a:ea typeface="Arial"/>
              <a:cs typeface="Arial"/>
              <a:sym typeface="Arial"/>
            </a:endParaRPr>
          </a:p>
        </p:txBody>
      </p:sp>
      <p:sp>
        <p:nvSpPr>
          <p:cNvPr id="312" name="Google Shape;312;p15"/>
          <p:cNvSpPr txBox="1"/>
          <p:nvPr/>
        </p:nvSpPr>
        <p:spPr>
          <a:xfrm>
            <a:off x="3480188" y="3430025"/>
            <a:ext cx="2282100" cy="438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212121"/>
                </a:solidFill>
                <a:highlight>
                  <a:srgbClr val="FFFF00"/>
                </a:highlight>
              </a:rPr>
              <a:t>Interferon-beta 1a </a:t>
            </a:r>
            <a:endParaRPr sz="1100" b="1" i="0" u="none" strike="noStrike" cap="none">
              <a:solidFill>
                <a:srgbClr val="000000"/>
              </a:solidFill>
              <a:highlight>
                <a:srgbClr val="FFFF00"/>
              </a:highlight>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212121"/>
                </a:solidFill>
                <a:latin typeface="Arial"/>
                <a:ea typeface="Arial"/>
                <a:cs typeface="Arial"/>
                <a:sym typeface="Arial"/>
              </a:rPr>
              <a:t>(n</a:t>
            </a:r>
            <a:r>
              <a:rPr lang="en" sz="1200">
                <a:solidFill>
                  <a:srgbClr val="212121"/>
                </a:solidFill>
              </a:rPr>
              <a:t>P</a:t>
            </a:r>
            <a:r>
              <a:rPr lang="en" sz="1200" b="0" i="0" u="none" strike="noStrike" cap="none">
                <a:solidFill>
                  <a:srgbClr val="212121"/>
                </a:solidFill>
                <a:latin typeface="Arial"/>
                <a:ea typeface="Arial"/>
                <a:cs typeface="Arial"/>
                <a:sym typeface="Arial"/>
              </a:rPr>
              <a:t> &lt; 0.5: 11)</a:t>
            </a:r>
            <a:endParaRPr sz="1200" b="0" i="0" u="none" strike="noStrike" cap="none">
              <a:solidFill>
                <a:schemeClr val="dk1"/>
              </a:solidFill>
              <a:latin typeface="Arial"/>
              <a:ea typeface="Arial"/>
              <a:cs typeface="Arial"/>
              <a:sym typeface="Arial"/>
            </a:endParaRPr>
          </a:p>
        </p:txBody>
      </p:sp>
      <p:pic>
        <p:nvPicPr>
          <p:cNvPr id="313" name="Google Shape;313;p15" descr="Nirmatrelvir (PF-07321332) | 3CLPRO Inhibitor | MedChemExpress"/>
          <p:cNvPicPr preferRelativeResize="0"/>
          <p:nvPr/>
        </p:nvPicPr>
        <p:blipFill rotWithShape="1">
          <a:blip r:embed="rId5">
            <a:alphaModFix/>
          </a:blip>
          <a:srcRect/>
          <a:stretch/>
        </p:blipFill>
        <p:spPr>
          <a:xfrm>
            <a:off x="977008" y="1428065"/>
            <a:ext cx="1505438" cy="1505438"/>
          </a:xfrm>
          <a:prstGeom prst="rect">
            <a:avLst/>
          </a:prstGeom>
          <a:noFill/>
          <a:ln>
            <a:noFill/>
          </a:ln>
        </p:spPr>
      </p:pic>
      <p:pic>
        <p:nvPicPr>
          <p:cNvPr id="314" name="Google Shape;314;p15" descr="Linagliptin - Wikipedia"/>
          <p:cNvPicPr preferRelativeResize="0"/>
          <p:nvPr/>
        </p:nvPicPr>
        <p:blipFill rotWithShape="1">
          <a:blip r:embed="rId6">
            <a:alphaModFix/>
          </a:blip>
          <a:srcRect/>
          <a:stretch/>
        </p:blipFill>
        <p:spPr>
          <a:xfrm>
            <a:off x="1726091" y="3297889"/>
            <a:ext cx="1944765" cy="991830"/>
          </a:xfrm>
          <a:prstGeom prst="rect">
            <a:avLst/>
          </a:prstGeom>
          <a:noFill/>
          <a:ln>
            <a:noFill/>
          </a:ln>
        </p:spPr>
      </p:pic>
      <p:pic>
        <p:nvPicPr>
          <p:cNvPr id="315" name="Google Shape;315;p15" descr="Interferon beta-1a – Wikipedia tiếng Việt"/>
          <p:cNvPicPr preferRelativeResize="0"/>
          <p:nvPr/>
        </p:nvPicPr>
        <p:blipFill rotWithShape="1">
          <a:blip r:embed="rId7">
            <a:alphaModFix/>
          </a:blip>
          <a:srcRect/>
          <a:stretch/>
        </p:blipFill>
        <p:spPr>
          <a:xfrm>
            <a:off x="3670843" y="2030356"/>
            <a:ext cx="2066835" cy="1441513"/>
          </a:xfrm>
          <a:prstGeom prst="rect">
            <a:avLst/>
          </a:prstGeom>
          <a:noFill/>
          <a:ln>
            <a:noFill/>
          </a:ln>
        </p:spPr>
      </p:pic>
      <p:pic>
        <p:nvPicPr>
          <p:cNvPr id="316" name="Google Shape;316;p15" descr="Vector Logo] Trường Đại Học Khoa Học Và Công Nghệ Hà Nội – USTH - Download  Định Dạng EPS, SVG Cho AI, Corel » Hải Triều"/>
          <p:cNvPicPr preferRelativeResize="0"/>
          <p:nvPr/>
        </p:nvPicPr>
        <p:blipFill rotWithShape="1">
          <a:blip r:embed="rId8">
            <a:alphaModFix/>
          </a:blip>
          <a:srcRect/>
          <a:stretch/>
        </p:blipFill>
        <p:spPr>
          <a:xfrm>
            <a:off x="150157" y="67354"/>
            <a:ext cx="960422" cy="412981"/>
          </a:xfrm>
          <a:prstGeom prst="rect">
            <a:avLst/>
          </a:prstGeom>
          <a:noFill/>
          <a:ln>
            <a:noFill/>
          </a:ln>
        </p:spPr>
      </p:pic>
      <p:sp>
        <p:nvSpPr>
          <p:cNvPr id="317" name="Google Shape;317;p15"/>
          <p:cNvSpPr txBox="1"/>
          <p:nvPr/>
        </p:nvSpPr>
        <p:spPr>
          <a:xfrm>
            <a:off x="2974601" y="1268050"/>
            <a:ext cx="3384600" cy="5373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700" b="1">
                <a:solidFill>
                  <a:srgbClr val="FF0000"/>
                </a:solidFill>
              </a:rPr>
              <a:t>5 d</a:t>
            </a:r>
            <a:r>
              <a:rPr lang="en" sz="1700" b="1" i="0" u="none" strike="noStrike" cap="none">
                <a:solidFill>
                  <a:srgbClr val="FF0000"/>
                </a:solidFill>
                <a:latin typeface="Arial"/>
                <a:ea typeface="Arial"/>
                <a:cs typeface="Arial"/>
                <a:sym typeface="Arial"/>
              </a:rPr>
              <a:t>rugs with </a:t>
            </a:r>
            <a:r>
              <a:rPr lang="en" sz="1700" b="1">
                <a:solidFill>
                  <a:srgbClr val="FF0000"/>
                </a:solidFill>
              </a:rPr>
              <a:t>least</a:t>
            </a:r>
            <a:r>
              <a:rPr lang="en" sz="1700" b="1" i="0" u="none" strike="noStrike" cap="none">
                <a:solidFill>
                  <a:srgbClr val="FF0000"/>
                </a:solidFill>
                <a:latin typeface="Arial"/>
                <a:ea typeface="Arial"/>
                <a:cs typeface="Arial"/>
                <a:sym typeface="Arial"/>
              </a:rPr>
              <a:t> </a:t>
            </a:r>
            <a:r>
              <a:rPr lang="en" sz="1700" b="1">
                <a:solidFill>
                  <a:srgbClr val="FF0000"/>
                </a:solidFill>
              </a:rPr>
              <a:t>s</a:t>
            </a:r>
            <a:r>
              <a:rPr lang="en" sz="1700" b="1" i="0" u="none" strike="noStrike" cap="none">
                <a:solidFill>
                  <a:srgbClr val="FF0000"/>
                </a:solidFill>
                <a:latin typeface="Arial"/>
                <a:ea typeface="Arial"/>
                <a:cs typeface="Arial"/>
                <a:sym typeface="Arial"/>
              </a:rPr>
              <a:t>ide </a:t>
            </a:r>
            <a:r>
              <a:rPr lang="en" sz="1700" b="1">
                <a:solidFill>
                  <a:srgbClr val="FF0000"/>
                </a:solidFill>
              </a:rPr>
              <a:t>e</a:t>
            </a:r>
            <a:r>
              <a:rPr lang="en" sz="1700" b="1" i="0" u="none" strike="noStrike" cap="none">
                <a:solidFill>
                  <a:srgbClr val="FF0000"/>
                </a:solidFill>
                <a:latin typeface="Arial"/>
                <a:ea typeface="Arial"/>
                <a:cs typeface="Arial"/>
                <a:sym typeface="Arial"/>
              </a:rPr>
              <a:t>ffects</a:t>
            </a:r>
            <a:endParaRPr b="0" i="0" u="none" strike="noStrike" cap="none">
              <a:solidFill>
                <a:srgbClr val="000000"/>
              </a:solidFill>
              <a:latin typeface="Arial"/>
              <a:ea typeface="Arial"/>
              <a:cs typeface="Arial"/>
              <a:sym typeface="Arial"/>
            </a:endParaRPr>
          </a:p>
        </p:txBody>
      </p:sp>
      <p:sp>
        <p:nvSpPr>
          <p:cNvPr id="318" name="Google Shape;318;p15"/>
          <p:cNvSpPr txBox="1"/>
          <p:nvPr/>
        </p:nvSpPr>
        <p:spPr>
          <a:xfrm>
            <a:off x="0" y="475477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dirty="0">
                <a:solidFill>
                  <a:srgbClr val="212121"/>
                </a:solidFill>
              </a:rPr>
              <a:t>nP: Number of parameters</a:t>
            </a:r>
            <a:endParaRPr b="1" i="1" dirty="0"/>
          </a:p>
        </p:txBody>
      </p:sp>
      <p:sp>
        <p:nvSpPr>
          <p:cNvPr id="319" name="Google Shape;319;p15"/>
          <p:cNvSpPr txBox="1"/>
          <p:nvPr/>
        </p:nvSpPr>
        <p:spPr>
          <a:xfrm>
            <a:off x="3166900" y="163015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Over 24 drugs</a:t>
            </a:r>
            <a:endParaRPr/>
          </a:p>
        </p:txBody>
      </p:sp>
      <p:sp>
        <p:nvSpPr>
          <p:cNvPr id="3" name="Slide Number Placeholder 2">
            <a:extLst>
              <a:ext uri="{FF2B5EF4-FFF2-40B4-BE49-F238E27FC236}">
                <a16:creationId xmlns:a16="http://schemas.microsoft.com/office/drawing/2014/main" id="{0B86E6DC-0869-43F6-AA99-4A62C2FBF2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barn(inVertical)">
                                      <p:cBhvr>
                                        <p:cTn id="7" dur="500"/>
                                        <p:tgtEl>
                                          <p:spTgt spid="306"/>
                                        </p:tgtEl>
                                      </p:cBhvr>
                                    </p:animEffect>
                                  </p:childTnLst>
                                </p:cTn>
                              </p:par>
                              <p:par>
                                <p:cTn id="8" presetID="16" presetClass="entr" presetSubtype="21" fill="hold" nodeType="withEffect">
                                  <p:stCondLst>
                                    <p:cond delay="0"/>
                                  </p:stCondLst>
                                  <p:childTnLst>
                                    <p:set>
                                      <p:cBhvr>
                                        <p:cTn id="9" dur="1" fill="hold">
                                          <p:stCondLst>
                                            <p:cond delay="0"/>
                                          </p:stCondLst>
                                        </p:cTn>
                                        <p:tgtEl>
                                          <p:spTgt spid="307"/>
                                        </p:tgtEl>
                                        <p:attrNameLst>
                                          <p:attrName>style.visibility</p:attrName>
                                        </p:attrNameLst>
                                      </p:cBhvr>
                                      <p:to>
                                        <p:strVal val="visible"/>
                                      </p:to>
                                    </p:set>
                                    <p:animEffect transition="in" filter="barn(inVertical)">
                                      <p:cBhvr>
                                        <p:cTn id="10" dur="500"/>
                                        <p:tgtEl>
                                          <p:spTgt spid="30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08"/>
                                        </p:tgtEl>
                                        <p:attrNameLst>
                                          <p:attrName>style.visibility</p:attrName>
                                        </p:attrNameLst>
                                      </p:cBhvr>
                                      <p:to>
                                        <p:strVal val="visible"/>
                                      </p:to>
                                    </p:set>
                                    <p:animEffect transition="in" filter="barn(inVertical)">
                                      <p:cBhvr>
                                        <p:cTn id="13" dur="500"/>
                                        <p:tgtEl>
                                          <p:spTgt spid="30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09"/>
                                        </p:tgtEl>
                                        <p:attrNameLst>
                                          <p:attrName>style.visibility</p:attrName>
                                        </p:attrNameLst>
                                      </p:cBhvr>
                                      <p:to>
                                        <p:strVal val="visible"/>
                                      </p:to>
                                    </p:set>
                                    <p:animEffect transition="in" filter="barn(inVertical)">
                                      <p:cBhvr>
                                        <p:cTn id="16" dur="500"/>
                                        <p:tgtEl>
                                          <p:spTgt spid="30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10"/>
                                        </p:tgtEl>
                                        <p:attrNameLst>
                                          <p:attrName>style.visibility</p:attrName>
                                        </p:attrNameLst>
                                      </p:cBhvr>
                                      <p:to>
                                        <p:strVal val="visible"/>
                                      </p:to>
                                    </p:set>
                                    <p:animEffect transition="in" filter="barn(inVertical)">
                                      <p:cBhvr>
                                        <p:cTn id="19" dur="500"/>
                                        <p:tgtEl>
                                          <p:spTgt spid="31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11"/>
                                        </p:tgtEl>
                                        <p:attrNameLst>
                                          <p:attrName>style.visibility</p:attrName>
                                        </p:attrNameLst>
                                      </p:cBhvr>
                                      <p:to>
                                        <p:strVal val="visible"/>
                                      </p:to>
                                    </p:set>
                                    <p:animEffect transition="in" filter="barn(inVertical)">
                                      <p:cBhvr>
                                        <p:cTn id="22" dur="500"/>
                                        <p:tgtEl>
                                          <p:spTgt spid="3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12"/>
                                        </p:tgtEl>
                                        <p:attrNameLst>
                                          <p:attrName>style.visibility</p:attrName>
                                        </p:attrNameLst>
                                      </p:cBhvr>
                                      <p:to>
                                        <p:strVal val="visible"/>
                                      </p:to>
                                    </p:set>
                                    <p:animEffect transition="in" filter="barn(inVertical)">
                                      <p:cBhvr>
                                        <p:cTn id="25" dur="500"/>
                                        <p:tgtEl>
                                          <p:spTgt spid="312"/>
                                        </p:tgtEl>
                                      </p:cBhvr>
                                    </p:animEffect>
                                  </p:childTnLst>
                                </p:cTn>
                              </p:par>
                              <p:par>
                                <p:cTn id="26" presetID="16" presetClass="entr" presetSubtype="21" fill="hold" nodeType="withEffect">
                                  <p:stCondLst>
                                    <p:cond delay="0"/>
                                  </p:stCondLst>
                                  <p:childTnLst>
                                    <p:set>
                                      <p:cBhvr>
                                        <p:cTn id="27" dur="1" fill="hold">
                                          <p:stCondLst>
                                            <p:cond delay="0"/>
                                          </p:stCondLst>
                                        </p:cTn>
                                        <p:tgtEl>
                                          <p:spTgt spid="313"/>
                                        </p:tgtEl>
                                        <p:attrNameLst>
                                          <p:attrName>style.visibility</p:attrName>
                                        </p:attrNameLst>
                                      </p:cBhvr>
                                      <p:to>
                                        <p:strVal val="visible"/>
                                      </p:to>
                                    </p:set>
                                    <p:animEffect transition="in" filter="barn(inVertical)">
                                      <p:cBhvr>
                                        <p:cTn id="28" dur="500"/>
                                        <p:tgtEl>
                                          <p:spTgt spid="313"/>
                                        </p:tgtEl>
                                      </p:cBhvr>
                                    </p:animEffect>
                                  </p:childTnLst>
                                </p:cTn>
                              </p:par>
                              <p:par>
                                <p:cTn id="29" presetID="16" presetClass="entr" presetSubtype="21" fill="hold" nodeType="withEffect">
                                  <p:stCondLst>
                                    <p:cond delay="0"/>
                                  </p:stCondLst>
                                  <p:childTnLst>
                                    <p:set>
                                      <p:cBhvr>
                                        <p:cTn id="30" dur="1" fill="hold">
                                          <p:stCondLst>
                                            <p:cond delay="0"/>
                                          </p:stCondLst>
                                        </p:cTn>
                                        <p:tgtEl>
                                          <p:spTgt spid="314"/>
                                        </p:tgtEl>
                                        <p:attrNameLst>
                                          <p:attrName>style.visibility</p:attrName>
                                        </p:attrNameLst>
                                      </p:cBhvr>
                                      <p:to>
                                        <p:strVal val="visible"/>
                                      </p:to>
                                    </p:set>
                                    <p:animEffect transition="in" filter="barn(inVertical)">
                                      <p:cBhvr>
                                        <p:cTn id="31" dur="500"/>
                                        <p:tgtEl>
                                          <p:spTgt spid="314"/>
                                        </p:tgtEl>
                                      </p:cBhvr>
                                    </p:animEffect>
                                  </p:childTnLst>
                                </p:cTn>
                              </p:par>
                              <p:par>
                                <p:cTn id="32" presetID="16" presetClass="entr" presetSubtype="21" fill="hold" nodeType="withEffect">
                                  <p:stCondLst>
                                    <p:cond delay="0"/>
                                  </p:stCondLst>
                                  <p:childTnLst>
                                    <p:set>
                                      <p:cBhvr>
                                        <p:cTn id="33" dur="1" fill="hold">
                                          <p:stCondLst>
                                            <p:cond delay="0"/>
                                          </p:stCondLst>
                                        </p:cTn>
                                        <p:tgtEl>
                                          <p:spTgt spid="315"/>
                                        </p:tgtEl>
                                        <p:attrNameLst>
                                          <p:attrName>style.visibility</p:attrName>
                                        </p:attrNameLst>
                                      </p:cBhvr>
                                      <p:to>
                                        <p:strVal val="visible"/>
                                      </p:to>
                                    </p:set>
                                    <p:animEffect transition="in" filter="barn(inVertical)">
                                      <p:cBhvr>
                                        <p:cTn id="3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p:bldP spid="309" grpId="0"/>
      <p:bldP spid="310" grpId="0"/>
      <p:bldP spid="311" grpId="0"/>
      <p:bldP spid="3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6"/>
          <p:cNvSpPr/>
          <p:nvPr/>
        </p:nvSpPr>
        <p:spPr>
          <a:xfrm>
            <a:off x="216500" y="1064475"/>
            <a:ext cx="8736900" cy="3631500"/>
          </a:xfrm>
          <a:prstGeom prst="roundRect">
            <a:avLst>
              <a:gd name="adj" fmla="val 16667"/>
            </a:avLst>
          </a:prstGeom>
          <a:noFill/>
          <a:ln w="76200" cap="flat" cmpd="sng">
            <a:solidFill>
              <a:srgbClr val="082836"/>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5" name="Google Shape;325;p16"/>
          <p:cNvSpPr txBox="1">
            <a:spLocks noGrp="1"/>
          </p:cNvSpPr>
          <p:nvPr>
            <p:ph type="title"/>
          </p:nvPr>
        </p:nvSpPr>
        <p:spPr>
          <a:xfrm>
            <a:off x="0" y="273844"/>
            <a:ext cx="91440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dirty="0">
                <a:latin typeface="Arial"/>
                <a:ea typeface="Arial"/>
                <a:cs typeface="Arial"/>
                <a:sym typeface="Arial"/>
              </a:rPr>
              <a:t>POTENTIAL DRUGS INVESTIGATION (One-shot approach)</a:t>
            </a:r>
            <a:endParaRPr dirty="0"/>
          </a:p>
        </p:txBody>
      </p:sp>
      <p:sp>
        <p:nvSpPr>
          <p:cNvPr id="326" name="Google Shape;326;p16"/>
          <p:cNvSpPr txBox="1"/>
          <p:nvPr/>
        </p:nvSpPr>
        <p:spPr>
          <a:xfrm>
            <a:off x="3506324" y="3174400"/>
            <a:ext cx="19902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highlight>
                  <a:srgbClr val="FFFF00"/>
                </a:highlight>
              </a:rPr>
              <a:t>Umifenovir (nP &gt; 0.5): 2</a:t>
            </a:r>
            <a:r>
              <a:rPr lang="en" sz="1200" b="1">
                <a:solidFill>
                  <a:schemeClr val="dk1"/>
                </a:solidFill>
                <a:highlight>
                  <a:srgbClr val="FFFF00"/>
                </a:highlight>
              </a:rPr>
              <a:t>1</a:t>
            </a:r>
            <a:endParaRPr sz="1100" b="1" i="0" u="none" strike="noStrike" cap="none">
              <a:solidFill>
                <a:srgbClr val="000000"/>
              </a:solidFill>
              <a:highlight>
                <a:srgbClr val="FFFF00"/>
              </a:highlight>
            </a:endParaRPr>
          </a:p>
        </p:txBody>
      </p:sp>
      <p:sp>
        <p:nvSpPr>
          <p:cNvPr id="327" name="Google Shape;327;p16"/>
          <p:cNvSpPr txBox="1"/>
          <p:nvPr/>
        </p:nvSpPr>
        <p:spPr>
          <a:xfrm>
            <a:off x="1490762" y="4326230"/>
            <a:ext cx="21462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212121"/>
                </a:solidFill>
                <a:latin typeface="Arial"/>
                <a:ea typeface="Arial"/>
                <a:cs typeface="Arial"/>
                <a:sym typeface="Arial"/>
              </a:rPr>
              <a:t>Prednisolone (nP &gt; 0.5): 2</a:t>
            </a:r>
            <a:r>
              <a:rPr lang="en" sz="1200">
                <a:solidFill>
                  <a:srgbClr val="212121"/>
                </a:solidFill>
              </a:rPr>
              <a:t>2</a:t>
            </a:r>
            <a:endParaRPr sz="1200" b="0" i="0" u="none" strike="noStrike" cap="none">
              <a:solidFill>
                <a:schemeClr val="dk1"/>
              </a:solidFill>
              <a:latin typeface="Arial"/>
              <a:ea typeface="Arial"/>
              <a:cs typeface="Arial"/>
              <a:sym typeface="Arial"/>
            </a:endParaRPr>
          </a:p>
        </p:txBody>
      </p:sp>
      <p:sp>
        <p:nvSpPr>
          <p:cNvPr id="328" name="Google Shape;328;p16"/>
          <p:cNvSpPr txBox="1"/>
          <p:nvPr/>
        </p:nvSpPr>
        <p:spPr>
          <a:xfrm>
            <a:off x="6160472" y="2932251"/>
            <a:ext cx="21690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212121"/>
                </a:solidFill>
                <a:latin typeface="Arial"/>
                <a:ea typeface="Arial"/>
                <a:cs typeface="Arial"/>
                <a:sym typeface="Arial"/>
              </a:rPr>
              <a:t>Cyclosporine (nP &gt; 0.5): 2</a:t>
            </a:r>
            <a:r>
              <a:rPr lang="en" sz="1200">
                <a:solidFill>
                  <a:srgbClr val="212121"/>
                </a:solidFill>
              </a:rPr>
              <a:t>6</a:t>
            </a:r>
            <a:endParaRPr sz="1200" b="0" i="0" u="none" strike="noStrike" cap="none">
              <a:solidFill>
                <a:schemeClr val="dk1"/>
              </a:solidFill>
              <a:latin typeface="Arial"/>
              <a:ea typeface="Arial"/>
              <a:cs typeface="Arial"/>
              <a:sym typeface="Arial"/>
            </a:endParaRPr>
          </a:p>
        </p:txBody>
      </p:sp>
      <p:sp>
        <p:nvSpPr>
          <p:cNvPr id="329" name="Google Shape;329;p16"/>
          <p:cNvSpPr txBox="1"/>
          <p:nvPr/>
        </p:nvSpPr>
        <p:spPr>
          <a:xfrm>
            <a:off x="995877" y="2920610"/>
            <a:ext cx="18465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rgbClr val="212121"/>
                </a:solidFill>
                <a:highlight>
                  <a:srgbClr val="FFFF00"/>
                </a:highlight>
              </a:rPr>
              <a:t>Ritonavir (nP &gt; 0.5): 2</a:t>
            </a:r>
            <a:r>
              <a:rPr lang="en" sz="1200" b="1" dirty="0">
                <a:solidFill>
                  <a:srgbClr val="212121"/>
                </a:solidFill>
                <a:highlight>
                  <a:srgbClr val="FFFF00"/>
                </a:highlight>
              </a:rPr>
              <a:t>5</a:t>
            </a:r>
            <a:endParaRPr sz="1200" b="1" i="0" u="none" strike="noStrike" cap="none" dirty="0">
              <a:solidFill>
                <a:schemeClr val="dk1"/>
              </a:solidFill>
              <a:highlight>
                <a:srgbClr val="FFFF00"/>
              </a:highlight>
            </a:endParaRPr>
          </a:p>
        </p:txBody>
      </p:sp>
      <p:sp>
        <p:nvSpPr>
          <p:cNvPr id="330" name="Google Shape;330;p16"/>
          <p:cNvSpPr txBox="1"/>
          <p:nvPr/>
        </p:nvSpPr>
        <p:spPr>
          <a:xfrm>
            <a:off x="5194785" y="4398722"/>
            <a:ext cx="22821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212121"/>
                </a:solidFill>
                <a:highlight>
                  <a:srgbClr val="FFFF00"/>
                </a:highlight>
              </a:rPr>
              <a:t>Ivermectin-B1a</a:t>
            </a:r>
            <a:r>
              <a:rPr lang="en" sz="1200" b="1">
                <a:solidFill>
                  <a:srgbClr val="212121"/>
                </a:solidFill>
                <a:highlight>
                  <a:srgbClr val="FFFF00"/>
                </a:highlight>
              </a:rPr>
              <a:t> </a:t>
            </a:r>
            <a:r>
              <a:rPr lang="en" sz="1200" b="1" i="0" u="none" strike="noStrike" cap="none">
                <a:solidFill>
                  <a:srgbClr val="212121"/>
                </a:solidFill>
                <a:highlight>
                  <a:srgbClr val="FFFF00"/>
                </a:highlight>
              </a:rPr>
              <a:t>(nP &gt; 0.5): </a:t>
            </a:r>
            <a:r>
              <a:rPr lang="en" sz="1200" b="1">
                <a:solidFill>
                  <a:srgbClr val="212121"/>
                </a:solidFill>
                <a:highlight>
                  <a:srgbClr val="FFFF00"/>
                </a:highlight>
              </a:rPr>
              <a:t>26</a:t>
            </a:r>
            <a:endParaRPr sz="1200" b="1" i="0" u="none" strike="noStrike" cap="none">
              <a:solidFill>
                <a:schemeClr val="dk1"/>
              </a:solidFill>
              <a:highlight>
                <a:srgbClr val="FFFF00"/>
              </a:highlight>
            </a:endParaRPr>
          </a:p>
        </p:txBody>
      </p:sp>
      <p:sp>
        <p:nvSpPr>
          <p:cNvPr id="331" name="Google Shape;331;p16"/>
          <p:cNvSpPr txBox="1"/>
          <p:nvPr/>
        </p:nvSpPr>
        <p:spPr>
          <a:xfrm>
            <a:off x="2752050" y="1437875"/>
            <a:ext cx="3639900" cy="330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700" b="1">
                <a:solidFill>
                  <a:srgbClr val="FF0000"/>
                </a:solidFill>
              </a:rPr>
              <a:t>5 drugs r</a:t>
            </a:r>
            <a:r>
              <a:rPr lang="en" sz="1700" b="1" i="0" u="none" strike="noStrike" cap="none">
                <a:solidFill>
                  <a:srgbClr val="FF0000"/>
                </a:solidFill>
                <a:latin typeface="Arial"/>
                <a:ea typeface="Arial"/>
                <a:cs typeface="Arial"/>
                <a:sym typeface="Arial"/>
              </a:rPr>
              <a:t>equiring </a:t>
            </a:r>
            <a:r>
              <a:rPr lang="en" sz="1700" b="1">
                <a:solidFill>
                  <a:srgbClr val="FF0000"/>
                </a:solidFill>
              </a:rPr>
              <a:t>c</a:t>
            </a:r>
            <a:r>
              <a:rPr lang="en" sz="1700" b="1" i="0" u="none" strike="noStrike" cap="none">
                <a:solidFill>
                  <a:srgbClr val="FF0000"/>
                </a:solidFill>
                <a:latin typeface="Arial"/>
                <a:ea typeface="Arial"/>
                <a:cs typeface="Arial"/>
                <a:sym typeface="Arial"/>
              </a:rPr>
              <a:t>areful </a:t>
            </a:r>
            <a:r>
              <a:rPr lang="en" sz="1700" b="1">
                <a:solidFill>
                  <a:srgbClr val="FF0000"/>
                </a:solidFill>
              </a:rPr>
              <a:t>u</a:t>
            </a:r>
            <a:r>
              <a:rPr lang="en" sz="1700" b="1" i="0" u="none" strike="noStrike" cap="none">
                <a:solidFill>
                  <a:srgbClr val="FF0000"/>
                </a:solidFill>
                <a:latin typeface="Arial"/>
                <a:ea typeface="Arial"/>
                <a:cs typeface="Arial"/>
                <a:sym typeface="Arial"/>
              </a:rPr>
              <a:t>se</a:t>
            </a:r>
            <a:endParaRPr b="0" i="0" u="none" strike="noStrike" cap="none">
              <a:solidFill>
                <a:srgbClr val="000000"/>
              </a:solidFill>
              <a:latin typeface="Arial"/>
              <a:ea typeface="Arial"/>
              <a:cs typeface="Arial"/>
              <a:sym typeface="Arial"/>
            </a:endParaRPr>
          </a:p>
        </p:txBody>
      </p:sp>
      <p:pic>
        <p:nvPicPr>
          <p:cNvPr id="332" name="Google Shape;332;p16" descr="Cyclosporin A, 99+%, Thermo Scientific Chemicals | Fisher Scientific"/>
          <p:cNvPicPr preferRelativeResize="0"/>
          <p:nvPr/>
        </p:nvPicPr>
        <p:blipFill rotWithShape="1">
          <a:blip r:embed="rId3">
            <a:alphaModFix/>
          </a:blip>
          <a:srcRect/>
          <a:stretch/>
        </p:blipFill>
        <p:spPr>
          <a:xfrm>
            <a:off x="6513211" y="1500817"/>
            <a:ext cx="1386627" cy="1386627"/>
          </a:xfrm>
          <a:prstGeom prst="rect">
            <a:avLst/>
          </a:prstGeom>
          <a:noFill/>
          <a:ln>
            <a:noFill/>
          </a:ln>
        </p:spPr>
      </p:pic>
      <p:pic>
        <p:nvPicPr>
          <p:cNvPr id="333" name="Google Shape;333;p16" descr="Umifenovir - Wikipedia"/>
          <p:cNvPicPr preferRelativeResize="0"/>
          <p:nvPr/>
        </p:nvPicPr>
        <p:blipFill rotWithShape="1">
          <a:blip r:embed="rId4">
            <a:alphaModFix/>
          </a:blip>
          <a:srcRect/>
          <a:stretch/>
        </p:blipFill>
        <p:spPr>
          <a:xfrm>
            <a:off x="3980837" y="2383818"/>
            <a:ext cx="1182336" cy="684276"/>
          </a:xfrm>
          <a:prstGeom prst="rect">
            <a:avLst/>
          </a:prstGeom>
          <a:noFill/>
          <a:ln>
            <a:noFill/>
          </a:ln>
        </p:spPr>
      </p:pic>
      <p:pic>
        <p:nvPicPr>
          <p:cNvPr id="334" name="Google Shape;334;p16" descr="Ivermectin B1a - Bioaustralis Fine Chemicals"/>
          <p:cNvPicPr preferRelativeResize="0"/>
          <p:nvPr/>
        </p:nvPicPr>
        <p:blipFill rotWithShape="1">
          <a:blip r:embed="rId5">
            <a:alphaModFix/>
          </a:blip>
          <a:srcRect/>
          <a:stretch/>
        </p:blipFill>
        <p:spPr>
          <a:xfrm>
            <a:off x="5413793" y="3230857"/>
            <a:ext cx="1990305" cy="1155136"/>
          </a:xfrm>
          <a:prstGeom prst="rect">
            <a:avLst/>
          </a:prstGeom>
          <a:noFill/>
          <a:ln>
            <a:noFill/>
          </a:ln>
        </p:spPr>
      </p:pic>
      <p:pic>
        <p:nvPicPr>
          <p:cNvPr id="335" name="Google Shape;335;p16" descr="Ritonavir | CAS#:155213-67-5 | Chemsrc"/>
          <p:cNvPicPr preferRelativeResize="0"/>
          <p:nvPr/>
        </p:nvPicPr>
        <p:blipFill rotWithShape="1">
          <a:blip r:embed="rId6">
            <a:alphaModFix/>
          </a:blip>
          <a:srcRect t="31695" b="30918"/>
          <a:stretch/>
        </p:blipFill>
        <p:spPr>
          <a:xfrm>
            <a:off x="861125" y="1834110"/>
            <a:ext cx="2282100" cy="959341"/>
          </a:xfrm>
          <a:prstGeom prst="rect">
            <a:avLst/>
          </a:prstGeom>
          <a:noFill/>
          <a:ln>
            <a:noFill/>
          </a:ln>
        </p:spPr>
      </p:pic>
      <p:pic>
        <p:nvPicPr>
          <p:cNvPr id="336" name="Google Shape;336;p16" descr="Prednisolone - Wikipedia"/>
          <p:cNvPicPr preferRelativeResize="0"/>
          <p:nvPr/>
        </p:nvPicPr>
        <p:blipFill rotWithShape="1">
          <a:blip r:embed="rId7">
            <a:alphaModFix/>
          </a:blip>
          <a:srcRect/>
          <a:stretch/>
        </p:blipFill>
        <p:spPr>
          <a:xfrm>
            <a:off x="2056024" y="3301579"/>
            <a:ext cx="1182351" cy="953821"/>
          </a:xfrm>
          <a:prstGeom prst="rect">
            <a:avLst/>
          </a:prstGeom>
          <a:noFill/>
          <a:ln>
            <a:noFill/>
          </a:ln>
        </p:spPr>
      </p:pic>
      <p:pic>
        <p:nvPicPr>
          <p:cNvPr id="337" name="Google Shape;337;p16" descr="Vector Logo] Trường Đại Học Khoa Học Và Công Nghệ Hà Nội – USTH - Download  Định Dạng EPS, SVG Cho AI, Corel » Hải Triều"/>
          <p:cNvPicPr preferRelativeResize="0"/>
          <p:nvPr/>
        </p:nvPicPr>
        <p:blipFill rotWithShape="1">
          <a:blip r:embed="rId8">
            <a:alphaModFix/>
          </a:blip>
          <a:srcRect/>
          <a:stretch/>
        </p:blipFill>
        <p:spPr>
          <a:xfrm>
            <a:off x="150157" y="67354"/>
            <a:ext cx="960422" cy="412981"/>
          </a:xfrm>
          <a:prstGeom prst="rect">
            <a:avLst/>
          </a:prstGeom>
          <a:noFill/>
          <a:ln>
            <a:noFill/>
          </a:ln>
        </p:spPr>
      </p:pic>
      <p:pic>
        <p:nvPicPr>
          <p:cNvPr id="338" name="Google Shape;338;p16" descr="Consider Icons - Free SVG &amp; PNG Consider Images - Noun Project"/>
          <p:cNvPicPr preferRelativeResize="0"/>
          <p:nvPr/>
        </p:nvPicPr>
        <p:blipFill rotWithShape="1">
          <a:blip r:embed="rId9">
            <a:alphaModFix/>
          </a:blip>
          <a:srcRect/>
          <a:stretch/>
        </p:blipFill>
        <p:spPr>
          <a:xfrm>
            <a:off x="7737978" y="3549070"/>
            <a:ext cx="960425" cy="960407"/>
          </a:xfrm>
          <a:prstGeom prst="rect">
            <a:avLst/>
          </a:prstGeom>
          <a:noFill/>
          <a:ln>
            <a:noFill/>
          </a:ln>
        </p:spPr>
      </p:pic>
      <p:sp>
        <p:nvSpPr>
          <p:cNvPr id="339" name="Google Shape;339;p16"/>
          <p:cNvSpPr txBox="1"/>
          <p:nvPr/>
        </p:nvSpPr>
        <p:spPr>
          <a:xfrm>
            <a:off x="0" y="4754775"/>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212121"/>
                </a:solidFill>
              </a:rPr>
              <a:t>nP: Number of parameters</a:t>
            </a:r>
            <a:endParaRPr b="1" i="1"/>
          </a:p>
        </p:txBody>
      </p:sp>
      <p:sp>
        <p:nvSpPr>
          <p:cNvPr id="340" name="Google Shape;340;p16"/>
          <p:cNvSpPr txBox="1"/>
          <p:nvPr/>
        </p:nvSpPr>
        <p:spPr>
          <a:xfrm>
            <a:off x="3143225" y="170870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solidFill>
                  <a:schemeClr val="dk1"/>
                </a:solidFill>
              </a:rPr>
              <a:t>Over 24 drugs</a:t>
            </a:r>
            <a:endParaRPr dirty="0"/>
          </a:p>
        </p:txBody>
      </p:sp>
      <p:sp>
        <p:nvSpPr>
          <p:cNvPr id="3" name="Slide Number Placeholder 2">
            <a:extLst>
              <a:ext uri="{FF2B5EF4-FFF2-40B4-BE49-F238E27FC236}">
                <a16:creationId xmlns:a16="http://schemas.microsoft.com/office/drawing/2014/main" id="{7134A9FE-2862-4243-B488-8DC8D0E884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barn(inVertical)">
                                      <p:cBhvr>
                                        <p:cTn id="7" dur="500"/>
                                        <p:tgtEl>
                                          <p:spTgt spid="33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barn(inVertical)">
                                      <p:cBhvr>
                                        <p:cTn id="10" dur="500"/>
                                        <p:tgtEl>
                                          <p:spTgt spid="329"/>
                                        </p:tgtEl>
                                      </p:cBhvr>
                                    </p:animEffect>
                                  </p:childTnLst>
                                </p:cTn>
                              </p:par>
                              <p:par>
                                <p:cTn id="11" presetID="16" presetClass="entr" presetSubtype="21" fill="hold" nodeType="withEffect">
                                  <p:stCondLst>
                                    <p:cond delay="0"/>
                                  </p:stCondLst>
                                  <p:childTnLst>
                                    <p:set>
                                      <p:cBhvr>
                                        <p:cTn id="12" dur="1" fill="hold">
                                          <p:stCondLst>
                                            <p:cond delay="0"/>
                                          </p:stCondLst>
                                        </p:cTn>
                                        <p:tgtEl>
                                          <p:spTgt spid="333"/>
                                        </p:tgtEl>
                                        <p:attrNameLst>
                                          <p:attrName>style.visibility</p:attrName>
                                        </p:attrNameLst>
                                      </p:cBhvr>
                                      <p:to>
                                        <p:strVal val="visible"/>
                                      </p:to>
                                    </p:set>
                                    <p:animEffect transition="in" filter="barn(inVertical)">
                                      <p:cBhvr>
                                        <p:cTn id="13" dur="500"/>
                                        <p:tgtEl>
                                          <p:spTgt spid="33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26"/>
                                        </p:tgtEl>
                                        <p:attrNameLst>
                                          <p:attrName>style.visibility</p:attrName>
                                        </p:attrNameLst>
                                      </p:cBhvr>
                                      <p:to>
                                        <p:strVal val="visible"/>
                                      </p:to>
                                    </p:set>
                                    <p:animEffect transition="in" filter="barn(inVertical)">
                                      <p:cBhvr>
                                        <p:cTn id="16" dur="500"/>
                                        <p:tgtEl>
                                          <p:spTgt spid="326"/>
                                        </p:tgtEl>
                                      </p:cBhvr>
                                    </p:animEffect>
                                  </p:childTnLst>
                                </p:cTn>
                              </p:par>
                              <p:par>
                                <p:cTn id="17" presetID="16" presetClass="entr" presetSubtype="21" fill="hold" nodeType="withEffect">
                                  <p:stCondLst>
                                    <p:cond delay="0"/>
                                  </p:stCondLst>
                                  <p:childTnLst>
                                    <p:set>
                                      <p:cBhvr>
                                        <p:cTn id="18" dur="1" fill="hold">
                                          <p:stCondLst>
                                            <p:cond delay="0"/>
                                          </p:stCondLst>
                                        </p:cTn>
                                        <p:tgtEl>
                                          <p:spTgt spid="332"/>
                                        </p:tgtEl>
                                        <p:attrNameLst>
                                          <p:attrName>style.visibility</p:attrName>
                                        </p:attrNameLst>
                                      </p:cBhvr>
                                      <p:to>
                                        <p:strVal val="visible"/>
                                      </p:to>
                                    </p:set>
                                    <p:animEffect transition="in" filter="barn(inVertical)">
                                      <p:cBhvr>
                                        <p:cTn id="19" dur="500"/>
                                        <p:tgtEl>
                                          <p:spTgt spid="33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28"/>
                                        </p:tgtEl>
                                        <p:attrNameLst>
                                          <p:attrName>style.visibility</p:attrName>
                                        </p:attrNameLst>
                                      </p:cBhvr>
                                      <p:to>
                                        <p:strVal val="visible"/>
                                      </p:to>
                                    </p:set>
                                    <p:animEffect transition="in" filter="barn(inVertical)">
                                      <p:cBhvr>
                                        <p:cTn id="22" dur="500"/>
                                        <p:tgtEl>
                                          <p:spTgt spid="328"/>
                                        </p:tgtEl>
                                      </p:cBhvr>
                                    </p:animEffect>
                                  </p:childTnLst>
                                </p:cTn>
                              </p:par>
                              <p:par>
                                <p:cTn id="23" presetID="16" presetClass="entr" presetSubtype="21" fill="hold" nodeType="withEffect">
                                  <p:stCondLst>
                                    <p:cond delay="0"/>
                                  </p:stCondLst>
                                  <p:childTnLst>
                                    <p:set>
                                      <p:cBhvr>
                                        <p:cTn id="24" dur="1" fill="hold">
                                          <p:stCondLst>
                                            <p:cond delay="0"/>
                                          </p:stCondLst>
                                        </p:cTn>
                                        <p:tgtEl>
                                          <p:spTgt spid="334"/>
                                        </p:tgtEl>
                                        <p:attrNameLst>
                                          <p:attrName>style.visibility</p:attrName>
                                        </p:attrNameLst>
                                      </p:cBhvr>
                                      <p:to>
                                        <p:strVal val="visible"/>
                                      </p:to>
                                    </p:set>
                                    <p:animEffect transition="in" filter="barn(inVertical)">
                                      <p:cBhvr>
                                        <p:cTn id="25" dur="500"/>
                                        <p:tgtEl>
                                          <p:spTgt spid="33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30"/>
                                        </p:tgtEl>
                                        <p:attrNameLst>
                                          <p:attrName>style.visibility</p:attrName>
                                        </p:attrNameLst>
                                      </p:cBhvr>
                                      <p:to>
                                        <p:strVal val="visible"/>
                                      </p:to>
                                    </p:set>
                                    <p:animEffect transition="in" filter="barn(inVertical)">
                                      <p:cBhvr>
                                        <p:cTn id="28" dur="500"/>
                                        <p:tgtEl>
                                          <p:spTgt spid="330"/>
                                        </p:tgtEl>
                                      </p:cBhvr>
                                    </p:animEffect>
                                  </p:childTnLst>
                                </p:cTn>
                              </p:par>
                              <p:par>
                                <p:cTn id="29" presetID="16" presetClass="entr" presetSubtype="21" fill="hold" nodeType="with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barn(inVertical)">
                                      <p:cBhvr>
                                        <p:cTn id="31" dur="500"/>
                                        <p:tgtEl>
                                          <p:spTgt spid="33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27"/>
                                        </p:tgtEl>
                                        <p:attrNameLst>
                                          <p:attrName>style.visibility</p:attrName>
                                        </p:attrNameLst>
                                      </p:cBhvr>
                                      <p:to>
                                        <p:strVal val="visible"/>
                                      </p:to>
                                    </p:set>
                                    <p:animEffect transition="in" filter="barn(inVertical)">
                                      <p:cBhvr>
                                        <p:cTn id="34"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27" grpId="0"/>
      <p:bldP spid="328" grpId="0"/>
      <p:bldP spid="329" grpId="0"/>
      <p:bldP spid="3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8"/>
          <p:cNvSpPr txBox="1">
            <a:spLocks noGrp="1"/>
          </p:cNvSpPr>
          <p:nvPr>
            <p:ph type="title"/>
          </p:nvPr>
        </p:nvSpPr>
        <p:spPr>
          <a:xfrm>
            <a:off x="0" y="273844"/>
            <a:ext cx="9144000" cy="63992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DISCUSSION - COMMON SIDE EFFECTS</a:t>
            </a:r>
            <a:endParaRPr/>
          </a:p>
        </p:txBody>
      </p:sp>
      <p:sp>
        <p:nvSpPr>
          <p:cNvPr id="346" name="Google Shape;346;p18"/>
          <p:cNvSpPr/>
          <p:nvPr/>
        </p:nvSpPr>
        <p:spPr>
          <a:xfrm>
            <a:off x="216492" y="913770"/>
            <a:ext cx="8732199" cy="4173135"/>
          </a:xfrm>
          <a:prstGeom prst="roundRect">
            <a:avLst>
              <a:gd name="adj" fmla="val 16667"/>
            </a:avLst>
          </a:prstGeom>
          <a:noFill/>
          <a:ln w="76200" cap="flat" cmpd="sng">
            <a:solidFill>
              <a:srgbClr val="082836"/>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7" name="Google Shape;347;p18"/>
          <p:cNvSpPr txBox="1"/>
          <p:nvPr/>
        </p:nvSpPr>
        <p:spPr>
          <a:xfrm>
            <a:off x="3626109" y="2548004"/>
            <a:ext cx="1912964" cy="2539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Vascular Disorders</a:t>
            </a:r>
            <a:endParaRPr sz="1100" b="0" i="0" u="none" strike="noStrike" cap="none">
              <a:solidFill>
                <a:srgbClr val="000000"/>
              </a:solidFill>
              <a:latin typeface="Arial"/>
              <a:ea typeface="Arial"/>
              <a:cs typeface="Arial"/>
              <a:sym typeface="Arial"/>
            </a:endParaRPr>
          </a:p>
        </p:txBody>
      </p:sp>
      <p:sp>
        <p:nvSpPr>
          <p:cNvPr id="348" name="Google Shape;348;p18"/>
          <p:cNvSpPr txBox="1"/>
          <p:nvPr/>
        </p:nvSpPr>
        <p:spPr>
          <a:xfrm>
            <a:off x="959530" y="2540600"/>
            <a:ext cx="2195559" cy="2539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Immune System Disorders</a:t>
            </a:r>
            <a:endParaRPr sz="1100" b="0" i="0" u="none" strike="noStrike" cap="none">
              <a:solidFill>
                <a:srgbClr val="000000"/>
              </a:solidFill>
              <a:latin typeface="Arial"/>
              <a:ea typeface="Arial"/>
              <a:cs typeface="Arial"/>
              <a:sym typeface="Arial"/>
            </a:endParaRPr>
          </a:p>
        </p:txBody>
      </p:sp>
      <p:sp>
        <p:nvSpPr>
          <p:cNvPr id="349" name="Google Shape;349;p18"/>
          <p:cNvSpPr txBox="1"/>
          <p:nvPr/>
        </p:nvSpPr>
        <p:spPr>
          <a:xfrm>
            <a:off x="3440546" y="4664041"/>
            <a:ext cx="2284088" cy="2539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Gastrointestinal Disorders</a:t>
            </a:r>
            <a:endParaRPr sz="1100" b="0" i="0" u="none" strike="noStrike" cap="none">
              <a:solidFill>
                <a:srgbClr val="000000"/>
              </a:solidFill>
              <a:latin typeface="Arial"/>
              <a:ea typeface="Arial"/>
              <a:cs typeface="Arial"/>
              <a:sym typeface="Arial"/>
            </a:endParaRPr>
          </a:p>
        </p:txBody>
      </p:sp>
      <p:pic>
        <p:nvPicPr>
          <p:cNvPr id="350" name="Google Shape;350;p18" descr="Peripheral Artery Disease (PAD): Symptoms &amp; Treatment"/>
          <p:cNvPicPr preferRelativeResize="0"/>
          <p:nvPr/>
        </p:nvPicPr>
        <p:blipFill rotWithShape="1">
          <a:blip r:embed="rId3">
            <a:alphaModFix/>
          </a:blip>
          <a:srcRect/>
          <a:stretch/>
        </p:blipFill>
        <p:spPr>
          <a:xfrm>
            <a:off x="3708169" y="997945"/>
            <a:ext cx="1748843" cy="1617773"/>
          </a:xfrm>
          <a:prstGeom prst="rect">
            <a:avLst/>
          </a:prstGeom>
          <a:noFill/>
          <a:ln>
            <a:noFill/>
          </a:ln>
        </p:spPr>
      </p:pic>
      <p:pic>
        <p:nvPicPr>
          <p:cNvPr id="351" name="Google Shape;351;p18" descr="Gastrointestinal disease - Wikipedia"/>
          <p:cNvPicPr preferRelativeResize="0"/>
          <p:nvPr/>
        </p:nvPicPr>
        <p:blipFill rotWithShape="1">
          <a:blip r:embed="rId4">
            <a:alphaModFix/>
          </a:blip>
          <a:srcRect/>
          <a:stretch/>
        </p:blipFill>
        <p:spPr>
          <a:xfrm>
            <a:off x="3708169" y="2852248"/>
            <a:ext cx="1748843" cy="1748843"/>
          </a:xfrm>
          <a:prstGeom prst="rect">
            <a:avLst/>
          </a:prstGeom>
          <a:noFill/>
          <a:ln>
            <a:noFill/>
          </a:ln>
        </p:spPr>
      </p:pic>
      <p:pic>
        <p:nvPicPr>
          <p:cNvPr id="352" name="Google Shape;352;p18" descr="Cancers | Free Full-Text | STAT3 and STAT5 Targeting for Simultaneous  Management of Melanoma and Autoimmune Diseases"/>
          <p:cNvPicPr preferRelativeResize="0"/>
          <p:nvPr/>
        </p:nvPicPr>
        <p:blipFill rotWithShape="1">
          <a:blip r:embed="rId5">
            <a:alphaModFix/>
          </a:blip>
          <a:srcRect/>
          <a:stretch/>
        </p:blipFill>
        <p:spPr>
          <a:xfrm>
            <a:off x="1088027" y="997945"/>
            <a:ext cx="1571857" cy="1537563"/>
          </a:xfrm>
          <a:prstGeom prst="rect">
            <a:avLst/>
          </a:prstGeom>
          <a:noFill/>
          <a:ln>
            <a:noFill/>
          </a:ln>
        </p:spPr>
      </p:pic>
      <p:sp>
        <p:nvSpPr>
          <p:cNvPr id="353" name="Google Shape;353;p18"/>
          <p:cNvSpPr txBox="1"/>
          <p:nvPr/>
        </p:nvSpPr>
        <p:spPr>
          <a:xfrm>
            <a:off x="6323756" y="2563684"/>
            <a:ext cx="2195559" cy="2539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Nervous system disorders</a:t>
            </a:r>
            <a:endParaRPr sz="1100" b="0" i="0" u="none" strike="noStrike" cap="none">
              <a:solidFill>
                <a:srgbClr val="000000"/>
              </a:solidFill>
              <a:latin typeface="Arial"/>
              <a:ea typeface="Arial"/>
              <a:cs typeface="Arial"/>
              <a:sym typeface="Arial"/>
            </a:endParaRPr>
          </a:p>
        </p:txBody>
      </p:sp>
      <p:pic>
        <p:nvPicPr>
          <p:cNvPr id="354" name="Google Shape;354;p18" descr="Temporal Lobe Damage: Symptoms, Treatment, &amp; Recovery"/>
          <p:cNvPicPr preferRelativeResize="0"/>
          <p:nvPr/>
        </p:nvPicPr>
        <p:blipFill rotWithShape="1">
          <a:blip r:embed="rId6">
            <a:alphaModFix/>
          </a:blip>
          <a:srcRect/>
          <a:stretch/>
        </p:blipFill>
        <p:spPr>
          <a:xfrm>
            <a:off x="6505297" y="1271959"/>
            <a:ext cx="1832476" cy="1221650"/>
          </a:xfrm>
          <a:prstGeom prst="rect">
            <a:avLst/>
          </a:prstGeom>
          <a:noFill/>
          <a:ln>
            <a:noFill/>
          </a:ln>
        </p:spPr>
      </p:pic>
      <p:sp>
        <p:nvSpPr>
          <p:cNvPr id="355" name="Google Shape;355;p18"/>
          <p:cNvSpPr txBox="1"/>
          <p:nvPr/>
        </p:nvSpPr>
        <p:spPr>
          <a:xfrm>
            <a:off x="786124" y="4664041"/>
            <a:ext cx="2542370" cy="2539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Metabolism and Nutrition Disorders</a:t>
            </a:r>
            <a:endParaRPr sz="1100" b="0" i="0" u="none" strike="noStrike" cap="none">
              <a:solidFill>
                <a:srgbClr val="000000"/>
              </a:solidFill>
              <a:latin typeface="Arial"/>
              <a:ea typeface="Arial"/>
              <a:cs typeface="Arial"/>
              <a:sym typeface="Arial"/>
            </a:endParaRPr>
          </a:p>
        </p:txBody>
      </p:sp>
      <p:pic>
        <p:nvPicPr>
          <p:cNvPr id="356" name="Google Shape;356;p18" descr="Metabolic Diseases - Functional Medical Corporation"/>
          <p:cNvPicPr preferRelativeResize="0"/>
          <p:nvPr/>
        </p:nvPicPr>
        <p:blipFill rotWithShape="1">
          <a:blip r:embed="rId7">
            <a:alphaModFix/>
          </a:blip>
          <a:srcRect/>
          <a:stretch/>
        </p:blipFill>
        <p:spPr>
          <a:xfrm>
            <a:off x="1296497" y="2957909"/>
            <a:ext cx="1522682" cy="1643182"/>
          </a:xfrm>
          <a:prstGeom prst="rect">
            <a:avLst/>
          </a:prstGeom>
          <a:noFill/>
          <a:ln>
            <a:noFill/>
          </a:ln>
        </p:spPr>
      </p:pic>
      <p:sp>
        <p:nvSpPr>
          <p:cNvPr id="357" name="Google Shape;357;p18"/>
          <p:cNvSpPr txBox="1"/>
          <p:nvPr/>
        </p:nvSpPr>
        <p:spPr>
          <a:xfrm>
            <a:off x="6303544" y="4572491"/>
            <a:ext cx="2542370" cy="43858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Musculoskeletal and Connective Tissue Disorders</a:t>
            </a:r>
            <a:endParaRPr sz="1100" b="0" i="0" u="none" strike="noStrike" cap="none">
              <a:solidFill>
                <a:srgbClr val="000000"/>
              </a:solidFill>
              <a:latin typeface="Arial"/>
              <a:ea typeface="Arial"/>
              <a:cs typeface="Arial"/>
              <a:sym typeface="Arial"/>
            </a:endParaRPr>
          </a:p>
        </p:txBody>
      </p:sp>
      <p:pic>
        <p:nvPicPr>
          <p:cNvPr id="358" name="Google Shape;358;p18" descr="Evaluation of the Shoulder - Musculoskeletal and Connective Tissue Disorders  - Merck Manuals Professional Edition"/>
          <p:cNvPicPr preferRelativeResize="0"/>
          <p:nvPr/>
        </p:nvPicPr>
        <p:blipFill rotWithShape="1">
          <a:blip r:embed="rId8">
            <a:alphaModFix/>
          </a:blip>
          <a:srcRect/>
          <a:stretch/>
        </p:blipFill>
        <p:spPr>
          <a:xfrm>
            <a:off x="6416125" y="2957909"/>
            <a:ext cx="2010817" cy="1554581"/>
          </a:xfrm>
          <a:prstGeom prst="rect">
            <a:avLst/>
          </a:prstGeom>
          <a:noFill/>
          <a:ln>
            <a:noFill/>
          </a:ln>
        </p:spPr>
      </p:pic>
      <p:pic>
        <p:nvPicPr>
          <p:cNvPr id="359" name="Google Shape;359;p18" descr="Vector Logo] Trường Đại Học Khoa Học Và Công Nghệ Hà Nội – USTH - Download  Định Dạng EPS, SVG Cho AI, Corel » Hải Triều"/>
          <p:cNvPicPr preferRelativeResize="0"/>
          <p:nvPr/>
        </p:nvPicPr>
        <p:blipFill rotWithShape="1">
          <a:blip r:embed="rId9">
            <a:alphaModFix/>
          </a:blip>
          <a:srcRect/>
          <a:stretch/>
        </p:blipFill>
        <p:spPr>
          <a:xfrm>
            <a:off x="150157" y="67354"/>
            <a:ext cx="960422" cy="412981"/>
          </a:xfrm>
          <a:prstGeom prst="rect">
            <a:avLst/>
          </a:prstGeom>
          <a:noFill/>
          <a:ln>
            <a:noFill/>
          </a:ln>
        </p:spPr>
      </p:pic>
      <p:sp>
        <p:nvSpPr>
          <p:cNvPr id="3" name="Slide Number Placeholder 2">
            <a:extLst>
              <a:ext uri="{FF2B5EF4-FFF2-40B4-BE49-F238E27FC236}">
                <a16:creationId xmlns:a16="http://schemas.microsoft.com/office/drawing/2014/main" id="{E1C5A87A-F298-4581-B659-3CCDCFD541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8"/>
                                        </p:tgtEl>
                                        <p:attrNameLst>
                                          <p:attrName>style.visibility</p:attrName>
                                        </p:attrNameLst>
                                      </p:cBhvr>
                                      <p:to>
                                        <p:strVal val="visible"/>
                                      </p:to>
                                    </p:set>
                                    <p:animEffect transition="in" filter="fade">
                                      <p:cBhvr>
                                        <p:cTn id="10" dur="500"/>
                                        <p:tgtEl>
                                          <p:spTgt spid="3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0"/>
                                        </p:tgtEl>
                                        <p:attrNameLst>
                                          <p:attrName>style.visibility</p:attrName>
                                        </p:attrNameLst>
                                      </p:cBhvr>
                                      <p:to>
                                        <p:strVal val="visible"/>
                                      </p:to>
                                    </p:set>
                                    <p:animEffect transition="in" filter="fade">
                                      <p:cBhvr>
                                        <p:cTn id="15" dur="500"/>
                                        <p:tgtEl>
                                          <p:spTgt spid="3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7"/>
                                        </p:tgtEl>
                                        <p:attrNameLst>
                                          <p:attrName>style.visibility</p:attrName>
                                        </p:attrNameLst>
                                      </p:cBhvr>
                                      <p:to>
                                        <p:strVal val="visible"/>
                                      </p:to>
                                    </p:set>
                                    <p:animEffect transition="in" filter="fade">
                                      <p:cBhvr>
                                        <p:cTn id="18" dur="500"/>
                                        <p:tgtEl>
                                          <p:spTgt spid="3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4"/>
                                        </p:tgtEl>
                                        <p:attrNameLst>
                                          <p:attrName>style.visibility</p:attrName>
                                        </p:attrNameLst>
                                      </p:cBhvr>
                                      <p:to>
                                        <p:strVal val="visible"/>
                                      </p:to>
                                    </p:set>
                                    <p:animEffect transition="in" filter="fade">
                                      <p:cBhvr>
                                        <p:cTn id="23" dur="500"/>
                                        <p:tgtEl>
                                          <p:spTgt spid="3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3"/>
                                        </p:tgtEl>
                                        <p:attrNameLst>
                                          <p:attrName>style.visibility</p:attrName>
                                        </p:attrNameLst>
                                      </p:cBhvr>
                                      <p:to>
                                        <p:strVal val="visible"/>
                                      </p:to>
                                    </p:set>
                                    <p:animEffect transition="in" filter="fade">
                                      <p:cBhvr>
                                        <p:cTn id="26" dur="500"/>
                                        <p:tgtEl>
                                          <p:spTgt spid="35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56"/>
                                        </p:tgtEl>
                                        <p:attrNameLst>
                                          <p:attrName>style.visibility</p:attrName>
                                        </p:attrNameLst>
                                      </p:cBhvr>
                                      <p:to>
                                        <p:strVal val="visible"/>
                                      </p:to>
                                    </p:set>
                                    <p:animEffect transition="in" filter="fade">
                                      <p:cBhvr>
                                        <p:cTn id="31" dur="500"/>
                                        <p:tgtEl>
                                          <p:spTgt spid="3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5"/>
                                        </p:tgtEl>
                                        <p:attrNameLst>
                                          <p:attrName>style.visibility</p:attrName>
                                        </p:attrNameLst>
                                      </p:cBhvr>
                                      <p:to>
                                        <p:strVal val="visible"/>
                                      </p:to>
                                    </p:set>
                                    <p:animEffect transition="in" filter="fade">
                                      <p:cBhvr>
                                        <p:cTn id="34" dur="500"/>
                                        <p:tgtEl>
                                          <p:spTgt spid="35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51"/>
                                        </p:tgtEl>
                                        <p:attrNameLst>
                                          <p:attrName>style.visibility</p:attrName>
                                        </p:attrNameLst>
                                      </p:cBhvr>
                                      <p:to>
                                        <p:strVal val="visible"/>
                                      </p:to>
                                    </p:set>
                                    <p:animEffect transition="in" filter="fade">
                                      <p:cBhvr>
                                        <p:cTn id="39" dur="500"/>
                                        <p:tgtEl>
                                          <p:spTgt spid="35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9"/>
                                        </p:tgtEl>
                                        <p:attrNameLst>
                                          <p:attrName>style.visibility</p:attrName>
                                        </p:attrNameLst>
                                      </p:cBhvr>
                                      <p:to>
                                        <p:strVal val="visible"/>
                                      </p:to>
                                    </p:set>
                                    <p:animEffect transition="in" filter="fade">
                                      <p:cBhvr>
                                        <p:cTn id="42" dur="500"/>
                                        <p:tgtEl>
                                          <p:spTgt spid="3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8"/>
                                        </p:tgtEl>
                                        <p:attrNameLst>
                                          <p:attrName>style.visibility</p:attrName>
                                        </p:attrNameLst>
                                      </p:cBhvr>
                                      <p:to>
                                        <p:strVal val="visible"/>
                                      </p:to>
                                    </p:set>
                                    <p:animEffect transition="in" filter="fade">
                                      <p:cBhvr>
                                        <p:cTn id="47" dur="500"/>
                                        <p:tgtEl>
                                          <p:spTgt spid="3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7"/>
                                        </p:tgtEl>
                                        <p:attrNameLst>
                                          <p:attrName>style.visibility</p:attrName>
                                        </p:attrNameLst>
                                      </p:cBhvr>
                                      <p:to>
                                        <p:strVal val="visible"/>
                                      </p:to>
                                    </p:set>
                                    <p:animEffect transition="in" filter="fade">
                                      <p:cBhvr>
                                        <p:cTn id="50"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p:bldP spid="348" grpId="0"/>
      <p:bldP spid="349" grpId="0"/>
      <p:bldP spid="353" grpId="0"/>
      <p:bldP spid="355" grpId="0"/>
      <p:bldP spid="3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9"/>
          <p:cNvSpPr txBox="1"/>
          <p:nvPr/>
        </p:nvSpPr>
        <p:spPr>
          <a:xfrm>
            <a:off x="4425570" y="1928948"/>
            <a:ext cx="4523120" cy="1900520"/>
          </a:xfrm>
          <a:prstGeom prst="rect">
            <a:avLst/>
          </a:prstGeom>
          <a:noFill/>
          <a:ln>
            <a:noFill/>
          </a:ln>
        </p:spPr>
        <p:txBody>
          <a:bodyPr spcFirstLastPara="1" wrap="square" lIns="68575" tIns="34275" rIns="68575" bIns="34275" anchor="t" anchorCtr="0">
            <a:spAutoFit/>
          </a:bodyPr>
          <a:lstStyle/>
          <a:p>
            <a:pPr marL="254000" marR="0" lvl="0" indent="-254000" algn="l" rtl="0">
              <a:lnSpc>
                <a:spcPct val="150000"/>
              </a:lnSpc>
              <a:spcBef>
                <a:spcPts val="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General Disorders and Administration Site Conditions</a:t>
            </a:r>
            <a:endParaRPr sz="1100" b="0" i="0" u="none" strike="noStrike" cap="none" dirty="0">
              <a:solidFill>
                <a:srgbClr val="000000"/>
              </a:solidFill>
              <a:latin typeface="Arial"/>
              <a:ea typeface="Arial"/>
              <a:cs typeface="Arial"/>
              <a:sym typeface="Arial"/>
            </a:endParaRPr>
          </a:p>
          <a:p>
            <a:pPr marL="254000" marR="0" lvl="0" indent="-254000" algn="l" rtl="0">
              <a:lnSpc>
                <a:spcPct val="150000"/>
              </a:lnSpc>
              <a:spcBef>
                <a:spcPts val="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Injury, poisoning and procedural complications</a:t>
            </a:r>
            <a:endParaRPr sz="1100" b="0" i="0" u="none" strike="noStrike" cap="none" dirty="0">
              <a:solidFill>
                <a:srgbClr val="000000"/>
              </a:solidFill>
              <a:latin typeface="Arial"/>
              <a:ea typeface="Arial"/>
              <a:cs typeface="Arial"/>
              <a:sym typeface="Arial"/>
            </a:endParaRPr>
          </a:p>
          <a:p>
            <a:pPr marL="254000" marR="0" lvl="0" indent="-254000" algn="l" rtl="0">
              <a:lnSpc>
                <a:spcPct val="150000"/>
              </a:lnSpc>
              <a:spcBef>
                <a:spcPts val="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Renal and urinary disorders</a:t>
            </a:r>
            <a:endParaRPr sz="1100" b="0" i="0" u="none" strike="noStrike" cap="none" dirty="0">
              <a:solidFill>
                <a:srgbClr val="000000"/>
              </a:solidFill>
              <a:latin typeface="Arial"/>
              <a:ea typeface="Arial"/>
              <a:cs typeface="Arial"/>
              <a:sym typeface="Arial"/>
            </a:endParaRPr>
          </a:p>
          <a:p>
            <a:pPr marL="254000" marR="0" lvl="0" indent="-254000" algn="l" rtl="0">
              <a:lnSpc>
                <a:spcPct val="150000"/>
              </a:lnSpc>
              <a:spcBef>
                <a:spcPts val="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Skin and Subcutaneous Tissue Disorders</a:t>
            </a:r>
            <a:endParaRPr sz="1100" b="0" i="0" u="none" strike="noStrike" cap="none" dirty="0">
              <a:solidFill>
                <a:srgbClr val="000000"/>
              </a:solidFill>
              <a:latin typeface="Arial"/>
              <a:ea typeface="Arial"/>
              <a:cs typeface="Arial"/>
              <a:sym typeface="Arial"/>
            </a:endParaRPr>
          </a:p>
          <a:p>
            <a:pPr marL="254000" marR="0" lvl="0" indent="-254000" algn="l" rtl="0">
              <a:lnSpc>
                <a:spcPct val="150000"/>
              </a:lnSpc>
              <a:spcBef>
                <a:spcPts val="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Infections and Infestations</a:t>
            </a:r>
            <a:endParaRPr sz="1100" b="0" i="0" u="none" strike="noStrike" cap="none" dirty="0">
              <a:solidFill>
                <a:srgbClr val="000000"/>
              </a:solidFill>
              <a:latin typeface="Arial"/>
              <a:ea typeface="Arial"/>
              <a:cs typeface="Arial"/>
              <a:sym typeface="Arial"/>
            </a:endParaRPr>
          </a:p>
          <a:p>
            <a:pPr marL="254000" marR="0" lvl="0" indent="-254000" algn="l" rtl="0">
              <a:lnSpc>
                <a:spcPct val="150000"/>
              </a:lnSpc>
              <a:spcBef>
                <a:spcPts val="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Investigations</a:t>
            </a:r>
            <a:endParaRPr sz="1100" b="0" i="0" u="none" strike="noStrike" cap="none" dirty="0">
              <a:solidFill>
                <a:srgbClr val="000000"/>
              </a:solidFill>
              <a:latin typeface="Arial"/>
              <a:ea typeface="Arial"/>
              <a:cs typeface="Arial"/>
              <a:sym typeface="Arial"/>
            </a:endParaRPr>
          </a:p>
        </p:txBody>
      </p:sp>
      <p:sp>
        <p:nvSpPr>
          <p:cNvPr id="366" name="Google Shape;366;p19"/>
          <p:cNvSpPr txBox="1"/>
          <p:nvPr/>
        </p:nvSpPr>
        <p:spPr>
          <a:xfrm>
            <a:off x="5540734" y="1369363"/>
            <a:ext cx="2088554"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Arial"/>
                <a:ea typeface="Arial"/>
                <a:cs typeface="Arial"/>
                <a:sym typeface="Arial"/>
              </a:rPr>
              <a:t>Other side effects</a:t>
            </a:r>
            <a:endParaRPr sz="1100" b="0" i="0" u="none" strike="noStrike" cap="none">
              <a:solidFill>
                <a:srgbClr val="000000"/>
              </a:solidFill>
              <a:latin typeface="Arial"/>
              <a:ea typeface="Arial"/>
              <a:cs typeface="Arial"/>
              <a:sym typeface="Arial"/>
            </a:endParaRPr>
          </a:p>
        </p:txBody>
      </p:sp>
      <p:pic>
        <p:nvPicPr>
          <p:cNvPr id="367" name="Google Shape;367;p19" descr="Side Effects from Medication"/>
          <p:cNvPicPr preferRelativeResize="0"/>
          <p:nvPr/>
        </p:nvPicPr>
        <p:blipFill rotWithShape="1">
          <a:blip r:embed="rId3">
            <a:alphaModFix/>
          </a:blip>
          <a:srcRect/>
          <a:stretch/>
        </p:blipFill>
        <p:spPr>
          <a:xfrm>
            <a:off x="309955" y="1134743"/>
            <a:ext cx="3598439" cy="3598439"/>
          </a:xfrm>
          <a:prstGeom prst="rect">
            <a:avLst/>
          </a:prstGeom>
          <a:noFill/>
          <a:ln>
            <a:noFill/>
          </a:ln>
        </p:spPr>
      </p:pic>
      <p:sp>
        <p:nvSpPr>
          <p:cNvPr id="368" name="Google Shape;368;p19"/>
          <p:cNvSpPr txBox="1"/>
          <p:nvPr/>
        </p:nvSpPr>
        <p:spPr>
          <a:xfrm>
            <a:off x="0" y="273844"/>
            <a:ext cx="9144000" cy="639926"/>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chemeClr val="dk1"/>
              </a:buClr>
              <a:buSzPts val="2400"/>
              <a:buFont typeface="Arial"/>
              <a:buNone/>
            </a:pPr>
            <a:r>
              <a:rPr lang="en" sz="2400" b="1" i="0" u="none" strike="noStrike" cap="none" dirty="0">
                <a:solidFill>
                  <a:schemeClr val="dk1"/>
                </a:solidFill>
                <a:latin typeface="Arial"/>
                <a:ea typeface="Arial"/>
                <a:cs typeface="Arial"/>
                <a:sym typeface="Arial"/>
              </a:rPr>
              <a:t>DISCUSSION - COMMON SIDE EFFECTS</a:t>
            </a:r>
            <a:endParaRPr sz="2400" b="1" i="0" u="none" strike="noStrike" cap="none" dirty="0">
              <a:solidFill>
                <a:schemeClr val="dk1"/>
              </a:solidFill>
              <a:latin typeface="Arial"/>
              <a:ea typeface="Arial"/>
              <a:cs typeface="Arial"/>
              <a:sym typeface="Arial"/>
            </a:endParaRPr>
          </a:p>
        </p:txBody>
      </p:sp>
      <p:pic>
        <p:nvPicPr>
          <p:cNvPr id="369" name="Google Shape;369;p19" descr="Vector Logo] Trường Đại Học Khoa Học Và Công Nghệ Hà Nội – USTH - Download  Định Dạng EPS, SVG Cho AI, Corel » Hải Triều"/>
          <p:cNvPicPr preferRelativeResize="0"/>
          <p:nvPr/>
        </p:nvPicPr>
        <p:blipFill rotWithShape="1">
          <a:blip r:embed="rId4">
            <a:alphaModFix/>
          </a:blip>
          <a:srcRect/>
          <a:stretch/>
        </p:blipFill>
        <p:spPr>
          <a:xfrm>
            <a:off x="150157" y="67354"/>
            <a:ext cx="960422" cy="412981"/>
          </a:xfrm>
          <a:prstGeom prst="rect">
            <a:avLst/>
          </a:prstGeom>
          <a:noFill/>
          <a:ln>
            <a:noFill/>
          </a:ln>
        </p:spPr>
      </p:pic>
      <p:sp>
        <p:nvSpPr>
          <p:cNvPr id="9" name="Google Shape;346;p18">
            <a:extLst>
              <a:ext uri="{FF2B5EF4-FFF2-40B4-BE49-F238E27FC236}">
                <a16:creationId xmlns:a16="http://schemas.microsoft.com/office/drawing/2014/main" id="{46EC5AEA-293D-45E5-9637-DEF63675608C}"/>
              </a:ext>
            </a:extLst>
          </p:cNvPr>
          <p:cNvSpPr/>
          <p:nvPr/>
        </p:nvSpPr>
        <p:spPr>
          <a:xfrm>
            <a:off x="4210016" y="1134743"/>
            <a:ext cx="4624029" cy="3302346"/>
          </a:xfrm>
          <a:prstGeom prst="roundRect">
            <a:avLst>
              <a:gd name="adj" fmla="val 16667"/>
            </a:avLst>
          </a:prstGeom>
          <a:noFill/>
          <a:ln w="76200" cap="flat" cmpd="sng">
            <a:solidFill>
              <a:srgbClr val="082836"/>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58DE7D5A-143C-4401-8FE3-98D6DE03DB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0"/>
          <p:cNvSpPr/>
          <p:nvPr/>
        </p:nvSpPr>
        <p:spPr>
          <a:xfrm>
            <a:off x="536336" y="1032029"/>
            <a:ext cx="5282978" cy="4054876"/>
          </a:xfrm>
          <a:prstGeom prst="roundRect">
            <a:avLst>
              <a:gd name="adj" fmla="val 16667"/>
            </a:avLst>
          </a:prstGeom>
          <a:noFill/>
          <a:ln w="76200" cap="flat" cmpd="sng">
            <a:solidFill>
              <a:srgbClr val="082836"/>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p20"/>
          <p:cNvSpPr txBox="1"/>
          <p:nvPr/>
        </p:nvSpPr>
        <p:spPr>
          <a:xfrm>
            <a:off x="843431" y="1509478"/>
            <a:ext cx="4802700" cy="1254600"/>
          </a:xfrm>
          <a:prstGeom prst="rect">
            <a:avLst/>
          </a:prstGeom>
          <a:noFill/>
          <a:ln>
            <a:noFill/>
          </a:ln>
        </p:spPr>
        <p:txBody>
          <a:bodyPr spcFirstLastPara="1" wrap="square" lIns="68575" tIns="34275" rIns="68575" bIns="34275" anchor="t" anchorCtr="0">
            <a:spAutoFit/>
          </a:bodyPr>
          <a:lstStyle/>
          <a:p>
            <a:pPr marL="254000" marR="0" lvl="0" indent="-254000" algn="l" rtl="0">
              <a:lnSpc>
                <a:spcPct val="150000"/>
              </a:lnSpc>
              <a:spcBef>
                <a:spcPts val="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To study the functions of BioAct-Het.</a:t>
            </a:r>
            <a:endParaRPr sz="1100" b="0" i="0" u="none" strike="noStrike" cap="none" dirty="0">
              <a:solidFill>
                <a:srgbClr val="000000"/>
              </a:solidFill>
              <a:latin typeface="Arial"/>
              <a:ea typeface="Arial"/>
              <a:cs typeface="Arial"/>
              <a:sym typeface="Arial"/>
            </a:endParaRPr>
          </a:p>
          <a:p>
            <a:pPr marL="254000" marR="0" lvl="0" indent="-254000" algn="l" rtl="0">
              <a:lnSpc>
                <a:spcPct val="150000"/>
              </a:lnSpc>
              <a:spcBef>
                <a:spcPts val="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To infer the association between a chemical compound and a bioactivity class.</a:t>
            </a:r>
            <a:endParaRPr sz="1100" b="0" i="0" u="none" strike="noStrike" cap="none" dirty="0">
              <a:solidFill>
                <a:srgbClr val="000000"/>
              </a:solidFill>
              <a:latin typeface="Arial"/>
              <a:ea typeface="Arial"/>
              <a:cs typeface="Arial"/>
              <a:sym typeface="Arial"/>
            </a:endParaRPr>
          </a:p>
          <a:p>
            <a:pPr marL="254000" marR="0" lvl="0" indent="-254000" algn="l" rtl="0">
              <a:lnSpc>
                <a:spcPct val="150000"/>
              </a:lnSpc>
              <a:spcBef>
                <a:spcPts val="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To visualize the outcome to further study.</a:t>
            </a:r>
            <a:endParaRPr sz="1100" b="0" i="0" u="none" strike="noStrike" cap="none" dirty="0">
              <a:solidFill>
                <a:srgbClr val="000000"/>
              </a:solidFill>
              <a:latin typeface="Arial"/>
              <a:ea typeface="Arial"/>
              <a:cs typeface="Arial"/>
              <a:sym typeface="Arial"/>
            </a:endParaRPr>
          </a:p>
        </p:txBody>
      </p:sp>
      <p:sp>
        <p:nvSpPr>
          <p:cNvPr id="376" name="Google Shape;376;p20"/>
          <p:cNvSpPr txBox="1">
            <a:spLocks noGrp="1"/>
          </p:cNvSpPr>
          <p:nvPr>
            <p:ph type="title"/>
          </p:nvPr>
        </p:nvSpPr>
        <p:spPr>
          <a:xfrm>
            <a:off x="536336" y="273844"/>
            <a:ext cx="5282978" cy="63992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CONCLUSION</a:t>
            </a:r>
            <a:endParaRPr/>
          </a:p>
        </p:txBody>
      </p:sp>
      <p:sp>
        <p:nvSpPr>
          <p:cNvPr id="377" name="Google Shape;377;p20"/>
          <p:cNvSpPr txBox="1"/>
          <p:nvPr/>
        </p:nvSpPr>
        <p:spPr>
          <a:xfrm>
            <a:off x="3244815" y="4592657"/>
            <a:ext cx="1878735" cy="2539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212121"/>
                </a:solidFill>
                <a:latin typeface="Arial"/>
                <a:ea typeface="Arial"/>
                <a:cs typeface="Arial"/>
                <a:sym typeface="Arial"/>
              </a:rPr>
              <a:t>Paxlovid (Nirmatrelvir) </a:t>
            </a:r>
            <a:endParaRPr sz="1100" b="0" i="0" u="none" strike="noStrike" cap="none">
              <a:solidFill>
                <a:srgbClr val="000000"/>
              </a:solidFill>
              <a:latin typeface="Arial"/>
              <a:ea typeface="Arial"/>
              <a:cs typeface="Arial"/>
              <a:sym typeface="Arial"/>
            </a:endParaRPr>
          </a:p>
        </p:txBody>
      </p:sp>
      <p:pic>
        <p:nvPicPr>
          <p:cNvPr id="378" name="Google Shape;378;p20" descr="Nirmatrelvir (PF-07321332) | 3CLPRO Inhibitor | MedChemExpress"/>
          <p:cNvPicPr preferRelativeResize="0"/>
          <p:nvPr/>
        </p:nvPicPr>
        <p:blipFill rotWithShape="1">
          <a:blip r:embed="rId3">
            <a:alphaModFix/>
          </a:blip>
          <a:srcRect/>
          <a:stretch/>
        </p:blipFill>
        <p:spPr>
          <a:xfrm>
            <a:off x="3431464" y="3076657"/>
            <a:ext cx="1505437" cy="1505437"/>
          </a:xfrm>
          <a:prstGeom prst="rect">
            <a:avLst/>
          </a:prstGeom>
          <a:noFill/>
          <a:ln>
            <a:noFill/>
          </a:ln>
        </p:spPr>
      </p:pic>
      <p:pic>
        <p:nvPicPr>
          <p:cNvPr id="379" name="Google Shape;379;p20" descr="Paxlovid (nirmatrelvir and ritonavir) for the Treatment of Covid-19"/>
          <p:cNvPicPr preferRelativeResize="0"/>
          <p:nvPr/>
        </p:nvPicPr>
        <p:blipFill rotWithShape="1">
          <a:blip r:embed="rId4">
            <a:alphaModFix/>
          </a:blip>
          <a:srcRect/>
          <a:stretch/>
        </p:blipFill>
        <p:spPr>
          <a:xfrm>
            <a:off x="5982513" y="208510"/>
            <a:ext cx="3151573" cy="2363680"/>
          </a:xfrm>
          <a:prstGeom prst="rect">
            <a:avLst/>
          </a:prstGeom>
          <a:noFill/>
          <a:ln>
            <a:noFill/>
          </a:ln>
        </p:spPr>
      </p:pic>
      <p:pic>
        <p:nvPicPr>
          <p:cNvPr id="380" name="Google Shape;380;p20" descr="Vector Logo] Trường Đại Học Khoa Học Và Công Nghệ Hà Nội – USTH - Download  Định Dạng EPS, SVG Cho AI, Corel » Hải Triều"/>
          <p:cNvPicPr preferRelativeResize="0"/>
          <p:nvPr/>
        </p:nvPicPr>
        <p:blipFill rotWithShape="1">
          <a:blip r:embed="rId5">
            <a:alphaModFix/>
          </a:blip>
          <a:srcRect/>
          <a:stretch/>
        </p:blipFill>
        <p:spPr>
          <a:xfrm>
            <a:off x="150157" y="67354"/>
            <a:ext cx="960422" cy="412981"/>
          </a:xfrm>
          <a:prstGeom prst="rect">
            <a:avLst/>
          </a:prstGeom>
          <a:noFill/>
          <a:ln>
            <a:noFill/>
          </a:ln>
        </p:spPr>
      </p:pic>
      <p:pic>
        <p:nvPicPr>
          <p:cNvPr id="381" name="Google Shape;381;p20" descr="Interferon beta-1a – Wikipedia tiếng Việt"/>
          <p:cNvPicPr preferRelativeResize="0"/>
          <p:nvPr/>
        </p:nvPicPr>
        <p:blipFill rotWithShape="1">
          <a:blip r:embed="rId6">
            <a:alphaModFix/>
          </a:blip>
          <a:srcRect/>
          <a:stretch/>
        </p:blipFill>
        <p:spPr>
          <a:xfrm>
            <a:off x="843418" y="3124756"/>
            <a:ext cx="2066835" cy="1441513"/>
          </a:xfrm>
          <a:prstGeom prst="rect">
            <a:avLst/>
          </a:prstGeom>
          <a:noFill/>
          <a:ln>
            <a:noFill/>
          </a:ln>
        </p:spPr>
      </p:pic>
      <p:sp>
        <p:nvSpPr>
          <p:cNvPr id="382" name="Google Shape;382;p20"/>
          <p:cNvSpPr txBox="1"/>
          <p:nvPr/>
        </p:nvSpPr>
        <p:spPr>
          <a:xfrm>
            <a:off x="957286" y="4469557"/>
            <a:ext cx="1709400" cy="5001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Clr>
                <a:schemeClr val="dk1"/>
              </a:buClr>
              <a:buSzPts val="1100"/>
              <a:buFont typeface="Arial"/>
              <a:buNone/>
            </a:pPr>
            <a:r>
              <a:rPr lang="en" dirty="0">
                <a:solidFill>
                  <a:schemeClr val="dk1"/>
                </a:solidFill>
              </a:rPr>
              <a:t>Interferon-beta 1a (IFN-β1a)</a:t>
            </a:r>
            <a:endParaRPr dirty="0">
              <a:solidFill>
                <a:schemeClr val="dk1"/>
              </a:solidFill>
            </a:endParaRPr>
          </a:p>
        </p:txBody>
      </p:sp>
      <p:pic>
        <p:nvPicPr>
          <p:cNvPr id="383" name="Google Shape;383;p20"/>
          <p:cNvPicPr preferRelativeResize="0"/>
          <p:nvPr/>
        </p:nvPicPr>
        <p:blipFill>
          <a:blip r:embed="rId7">
            <a:alphaModFix/>
          </a:blip>
          <a:stretch>
            <a:fillRect/>
          </a:stretch>
        </p:blipFill>
        <p:spPr>
          <a:xfrm>
            <a:off x="6302050" y="2589262"/>
            <a:ext cx="2512500" cy="2512500"/>
          </a:xfrm>
          <a:prstGeom prst="rect">
            <a:avLst/>
          </a:prstGeom>
          <a:noFill/>
          <a:ln>
            <a:noFill/>
          </a:ln>
        </p:spPr>
      </p:pic>
      <p:sp>
        <p:nvSpPr>
          <p:cNvPr id="3" name="Slide Number Placeholder 2">
            <a:extLst>
              <a:ext uri="{FF2B5EF4-FFF2-40B4-BE49-F238E27FC236}">
                <a16:creationId xmlns:a16="http://schemas.microsoft.com/office/drawing/2014/main" id="{85D21561-896F-42B4-A9E8-75F830318D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1"/>
          <p:cNvSpPr txBox="1">
            <a:spLocks noGrp="1"/>
          </p:cNvSpPr>
          <p:nvPr>
            <p:ph type="title"/>
          </p:nvPr>
        </p:nvSpPr>
        <p:spPr>
          <a:xfrm>
            <a:off x="0" y="273844"/>
            <a:ext cx="9144000" cy="63992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dirty="0">
                <a:latin typeface="Arial"/>
                <a:ea typeface="Arial"/>
                <a:cs typeface="Arial"/>
                <a:sym typeface="Arial"/>
              </a:rPr>
              <a:t>OUR RESEARCH IN FUTURE WORK</a:t>
            </a:r>
            <a:endParaRPr dirty="0"/>
          </a:p>
        </p:txBody>
      </p:sp>
      <p:pic>
        <p:nvPicPr>
          <p:cNvPr id="389" name="Google Shape;389;p21"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150157" y="67354"/>
            <a:ext cx="960422" cy="412981"/>
          </a:xfrm>
          <a:prstGeom prst="rect">
            <a:avLst/>
          </a:prstGeom>
          <a:noFill/>
          <a:ln>
            <a:noFill/>
          </a:ln>
        </p:spPr>
      </p:pic>
      <p:pic>
        <p:nvPicPr>
          <p:cNvPr id="390" name="Google Shape;390;p21" descr="A diagram of a computer&#10;&#10;Description automatically generated with medium confidence"/>
          <p:cNvPicPr preferRelativeResize="0"/>
          <p:nvPr/>
        </p:nvPicPr>
        <p:blipFill rotWithShape="1">
          <a:blip r:embed="rId4">
            <a:alphaModFix/>
          </a:blip>
          <a:srcRect/>
          <a:stretch/>
        </p:blipFill>
        <p:spPr>
          <a:xfrm>
            <a:off x="4166716" y="954132"/>
            <a:ext cx="4722472" cy="1284290"/>
          </a:xfrm>
          <a:prstGeom prst="rect">
            <a:avLst/>
          </a:prstGeom>
          <a:noFill/>
          <a:ln>
            <a:noFill/>
          </a:ln>
        </p:spPr>
      </p:pic>
      <p:pic>
        <p:nvPicPr>
          <p:cNvPr id="391" name="Google Shape;391;p21" descr="DrugRep: an automatic virtual screening server for drug repurposing | Acta  Pharmacologica Sinica"/>
          <p:cNvPicPr preferRelativeResize="0"/>
          <p:nvPr/>
        </p:nvPicPr>
        <p:blipFill rotWithShape="1">
          <a:blip r:embed="rId5">
            <a:alphaModFix/>
          </a:blip>
          <a:srcRect/>
          <a:stretch/>
        </p:blipFill>
        <p:spPr>
          <a:xfrm>
            <a:off x="4166716" y="2338709"/>
            <a:ext cx="4749935" cy="2335384"/>
          </a:xfrm>
          <a:prstGeom prst="rect">
            <a:avLst/>
          </a:prstGeom>
          <a:noFill/>
          <a:ln>
            <a:noFill/>
          </a:ln>
        </p:spPr>
      </p:pic>
      <p:sp>
        <p:nvSpPr>
          <p:cNvPr id="392" name="Google Shape;392;p21"/>
          <p:cNvSpPr txBox="1"/>
          <p:nvPr/>
        </p:nvSpPr>
        <p:spPr>
          <a:xfrm>
            <a:off x="399495" y="1500385"/>
            <a:ext cx="3640714" cy="1038716"/>
          </a:xfrm>
          <a:prstGeom prst="rect">
            <a:avLst/>
          </a:prstGeom>
          <a:noFill/>
          <a:ln>
            <a:noFill/>
          </a:ln>
        </p:spPr>
        <p:txBody>
          <a:bodyPr spcFirstLastPara="1" wrap="square" lIns="68575" tIns="34275" rIns="68575" bIns="34275" anchor="t" anchorCtr="0">
            <a:spAutoFit/>
          </a:bodyPr>
          <a:lstStyle/>
          <a:p>
            <a:pPr marL="215900" marR="0" lvl="0" indent="-215900" algn="just" rtl="0">
              <a:lnSpc>
                <a:spcPct val="150000"/>
              </a:lnSpc>
              <a:spcBef>
                <a:spcPts val="0"/>
              </a:spcBef>
              <a:spcAft>
                <a:spcPts val="0"/>
              </a:spcAft>
              <a:buClr>
                <a:schemeClr val="dk1"/>
              </a:buClr>
              <a:buSzPts val="1400"/>
              <a:buFont typeface="Noto Sans Symbols"/>
              <a:buChar char="✔"/>
            </a:pPr>
            <a:r>
              <a:rPr lang="en" sz="1400" b="0" i="0" u="none" strike="noStrike" cap="none" dirty="0">
                <a:solidFill>
                  <a:schemeClr val="dk1"/>
                </a:solidFill>
                <a:latin typeface="Arial"/>
                <a:ea typeface="Arial"/>
                <a:cs typeface="Arial"/>
                <a:sym typeface="Arial"/>
              </a:rPr>
              <a:t>Expand the datasets by collecting more complex structure with bioactivity, toxicity and doubling chemical structure. </a:t>
            </a:r>
            <a:endParaRPr sz="1100" b="0" i="0" u="none" strike="noStrike" cap="none" dirty="0">
              <a:solidFill>
                <a:srgbClr val="000000"/>
              </a:solidFill>
              <a:latin typeface="Arial"/>
              <a:ea typeface="Arial"/>
              <a:cs typeface="Arial"/>
              <a:sym typeface="Arial"/>
            </a:endParaRPr>
          </a:p>
        </p:txBody>
      </p:sp>
      <p:sp>
        <p:nvSpPr>
          <p:cNvPr id="7" name="Google Shape;392;p21">
            <a:extLst>
              <a:ext uri="{FF2B5EF4-FFF2-40B4-BE49-F238E27FC236}">
                <a16:creationId xmlns:a16="http://schemas.microsoft.com/office/drawing/2014/main" id="{555D8FA7-9569-4452-ACF2-4372ECADE9E4}"/>
              </a:ext>
            </a:extLst>
          </p:cNvPr>
          <p:cNvSpPr txBox="1"/>
          <p:nvPr/>
        </p:nvSpPr>
        <p:spPr>
          <a:xfrm>
            <a:off x="399495" y="2421603"/>
            <a:ext cx="3640714" cy="1361881"/>
          </a:xfrm>
          <a:prstGeom prst="rect">
            <a:avLst/>
          </a:prstGeom>
          <a:noFill/>
          <a:ln>
            <a:noFill/>
          </a:ln>
        </p:spPr>
        <p:txBody>
          <a:bodyPr spcFirstLastPara="1" wrap="square" lIns="68575" tIns="34275" rIns="68575" bIns="34275" anchor="t" anchorCtr="0">
            <a:spAutoFit/>
          </a:bodyPr>
          <a:lstStyle/>
          <a:p>
            <a:pPr marL="215900" marR="0" lvl="0" indent="-127000" algn="just" rtl="0">
              <a:lnSpc>
                <a:spcPct val="15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Arial"/>
              <a:ea typeface="Arial"/>
              <a:cs typeface="Arial"/>
              <a:sym typeface="Arial"/>
            </a:endParaRPr>
          </a:p>
          <a:p>
            <a:pPr marL="215900" marR="0" lvl="0" indent="-215900" algn="just" rtl="0">
              <a:lnSpc>
                <a:spcPct val="150000"/>
              </a:lnSpc>
              <a:spcBef>
                <a:spcPts val="0"/>
              </a:spcBef>
              <a:spcAft>
                <a:spcPts val="0"/>
              </a:spcAft>
              <a:buClr>
                <a:schemeClr val="dk1"/>
              </a:buClr>
              <a:buSzPts val="1400"/>
              <a:buFont typeface="Noto Sans Symbols"/>
              <a:buChar char="✔"/>
            </a:pPr>
            <a:r>
              <a:rPr lang="en" sz="1400" b="0" i="0" u="none" strike="noStrike" cap="none" dirty="0">
                <a:solidFill>
                  <a:schemeClr val="dk1"/>
                </a:solidFill>
                <a:latin typeface="Arial"/>
                <a:ea typeface="Arial"/>
                <a:cs typeface="Arial"/>
                <a:sym typeface="Arial"/>
              </a:rPr>
              <a:t>Combine with the virtual screening results to better predict bioactivity and side effects. </a:t>
            </a:r>
            <a:endParaRPr sz="1100" b="0" i="0" u="none" strike="noStrike" cap="none" dirty="0">
              <a:solidFill>
                <a:srgbClr val="000000"/>
              </a:solidFill>
              <a:latin typeface="Arial"/>
              <a:ea typeface="Arial"/>
              <a:cs typeface="Arial"/>
              <a:sym typeface="Arial"/>
            </a:endParaRPr>
          </a:p>
        </p:txBody>
      </p:sp>
      <p:sp>
        <p:nvSpPr>
          <p:cNvPr id="8" name="Google Shape;392;p21">
            <a:extLst>
              <a:ext uri="{FF2B5EF4-FFF2-40B4-BE49-F238E27FC236}">
                <a16:creationId xmlns:a16="http://schemas.microsoft.com/office/drawing/2014/main" id="{88C5EC35-6E8E-442C-8204-CD4512F1E507}"/>
              </a:ext>
            </a:extLst>
          </p:cNvPr>
          <p:cNvSpPr txBox="1"/>
          <p:nvPr/>
        </p:nvSpPr>
        <p:spPr>
          <a:xfrm>
            <a:off x="399495" y="3606503"/>
            <a:ext cx="3640714" cy="1361881"/>
          </a:xfrm>
          <a:prstGeom prst="rect">
            <a:avLst/>
          </a:prstGeom>
          <a:noFill/>
          <a:ln>
            <a:noFill/>
          </a:ln>
        </p:spPr>
        <p:txBody>
          <a:bodyPr spcFirstLastPara="1" wrap="square" lIns="68575" tIns="34275" rIns="68575" bIns="34275" anchor="t" anchorCtr="0">
            <a:spAutoFit/>
          </a:bodyPr>
          <a:lstStyle/>
          <a:p>
            <a:pPr marL="215900" marR="0" lvl="0" indent="-127000" algn="just" rtl="0">
              <a:lnSpc>
                <a:spcPct val="150000"/>
              </a:lnSpc>
              <a:spcBef>
                <a:spcPts val="0"/>
              </a:spcBef>
              <a:spcAft>
                <a:spcPts val="0"/>
              </a:spcAft>
              <a:buClr>
                <a:schemeClr val="dk1"/>
              </a:buClr>
              <a:buSzPts val="1400"/>
              <a:buFont typeface="Noto Sans Symbols"/>
              <a:buNone/>
            </a:pPr>
            <a:endParaRPr sz="1400" b="0" i="0" u="none" strike="noStrike" cap="none" dirty="0">
              <a:solidFill>
                <a:schemeClr val="dk1"/>
              </a:solidFill>
              <a:latin typeface="Arial"/>
              <a:ea typeface="Arial"/>
              <a:cs typeface="Arial"/>
              <a:sym typeface="Arial"/>
            </a:endParaRPr>
          </a:p>
          <a:p>
            <a:pPr marL="215900" marR="0" lvl="0" indent="-215900" algn="just" rtl="0">
              <a:lnSpc>
                <a:spcPct val="150000"/>
              </a:lnSpc>
              <a:spcBef>
                <a:spcPts val="0"/>
              </a:spcBef>
              <a:spcAft>
                <a:spcPts val="0"/>
              </a:spcAft>
              <a:buClr>
                <a:schemeClr val="dk1"/>
              </a:buClr>
              <a:buSzPts val="1400"/>
              <a:buFont typeface="Noto Sans Symbols"/>
              <a:buChar char="✔"/>
            </a:pPr>
            <a:r>
              <a:rPr lang="en" sz="1400" b="0" i="0" u="none" strike="noStrike" cap="none" dirty="0">
                <a:solidFill>
                  <a:schemeClr val="dk1"/>
                </a:solidFill>
                <a:latin typeface="Arial"/>
                <a:ea typeface="Arial"/>
                <a:cs typeface="Arial"/>
                <a:sym typeface="Arial"/>
              </a:rPr>
              <a:t>Use potential drugs to test </a:t>
            </a:r>
            <a:r>
              <a:rPr lang="en" sz="1400" b="0" i="1" u="none" strike="noStrike" cap="none" dirty="0">
                <a:solidFill>
                  <a:schemeClr val="dk1"/>
                </a:solidFill>
                <a:latin typeface="Arial"/>
                <a:ea typeface="Arial"/>
                <a:cs typeface="Arial"/>
                <a:sym typeface="Arial"/>
              </a:rPr>
              <a:t>in vitro, in vivo</a:t>
            </a:r>
            <a:r>
              <a:rPr lang="en" sz="1400" b="0" i="0" u="none" strike="noStrike" cap="none" dirty="0">
                <a:solidFill>
                  <a:schemeClr val="dk1"/>
                </a:solidFill>
                <a:latin typeface="Arial"/>
                <a:ea typeface="Arial"/>
                <a:cs typeface="Arial"/>
                <a:sym typeface="Arial"/>
              </a:rPr>
              <a:t>, combined with the results of </a:t>
            </a:r>
            <a:r>
              <a:rPr lang="en" sz="1400" b="0" i="1" u="none" strike="noStrike" cap="none" dirty="0">
                <a:solidFill>
                  <a:schemeClr val="dk1"/>
                </a:solidFill>
                <a:latin typeface="Arial"/>
                <a:ea typeface="Arial"/>
                <a:cs typeface="Arial"/>
                <a:sym typeface="Arial"/>
              </a:rPr>
              <a:t>in silico</a:t>
            </a:r>
            <a:r>
              <a:rPr lang="en" sz="1400" b="0" i="0" u="none" strike="noStrike" cap="none" dirty="0">
                <a:solidFill>
                  <a:schemeClr val="dk1"/>
                </a:solidFill>
                <a:latin typeface="Arial"/>
                <a:ea typeface="Arial"/>
                <a:cs typeface="Arial"/>
                <a:sym typeface="Arial"/>
              </a:rPr>
              <a:t>. </a:t>
            </a:r>
            <a:endParaRPr sz="1100" b="0" i="0" u="none" strike="noStrike" cap="none" dirty="0">
              <a:solidFill>
                <a:srgbClr val="000000"/>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34284D0E-1A39-45BA-97EF-DFB1EDB205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500"/>
                                        <p:tgtEl>
                                          <p:spTgt spid="3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p:nvPr/>
        </p:nvSpPr>
        <p:spPr>
          <a:xfrm>
            <a:off x="4948342" y="505833"/>
            <a:ext cx="3331681" cy="48474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chemeClr val="dk1"/>
                </a:solidFill>
                <a:latin typeface="Arial"/>
                <a:ea typeface="Arial"/>
                <a:cs typeface="Arial"/>
                <a:sym typeface="Arial"/>
              </a:rPr>
              <a:t>TEAM STRUCTURE</a:t>
            </a:r>
            <a:endParaRPr sz="1100" b="0" i="0" u="none" strike="noStrike" cap="none">
              <a:solidFill>
                <a:srgbClr val="000000"/>
              </a:solidFill>
              <a:latin typeface="Arial"/>
              <a:ea typeface="Arial"/>
              <a:cs typeface="Arial"/>
              <a:sym typeface="Arial"/>
            </a:endParaRPr>
          </a:p>
        </p:txBody>
      </p:sp>
      <p:sp>
        <p:nvSpPr>
          <p:cNvPr id="95" name="Google Shape;95;p2"/>
          <p:cNvSpPr/>
          <p:nvPr/>
        </p:nvSpPr>
        <p:spPr>
          <a:xfrm>
            <a:off x="4263939" y="306281"/>
            <a:ext cx="4669320" cy="4563377"/>
          </a:xfrm>
          <a:prstGeom prst="roundRect">
            <a:avLst>
              <a:gd name="adj" fmla="val 16667"/>
            </a:avLst>
          </a:prstGeom>
          <a:noFill/>
          <a:ln w="76200" cap="flat" cmpd="sng">
            <a:solidFill>
              <a:schemeClr val="dk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6" name="Google Shape;96;p2"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925310" y="392838"/>
            <a:ext cx="1266281" cy="544501"/>
          </a:xfrm>
          <a:prstGeom prst="rect">
            <a:avLst/>
          </a:prstGeom>
          <a:noFill/>
          <a:ln>
            <a:noFill/>
          </a:ln>
        </p:spPr>
      </p:pic>
      <p:sp>
        <p:nvSpPr>
          <p:cNvPr id="97" name="Google Shape;97;p2"/>
          <p:cNvSpPr txBox="1"/>
          <p:nvPr/>
        </p:nvSpPr>
        <p:spPr>
          <a:xfrm>
            <a:off x="4640829" y="4318193"/>
            <a:ext cx="1751850" cy="27697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Pham Hai Nam</a:t>
            </a:r>
            <a:endParaRPr sz="1400" b="1" i="0" u="none" strike="noStrike" cap="none">
              <a:solidFill>
                <a:schemeClr val="dk1"/>
              </a:solidFill>
              <a:latin typeface="Arial"/>
              <a:ea typeface="Arial"/>
              <a:cs typeface="Arial"/>
              <a:sym typeface="Arial"/>
            </a:endParaRPr>
          </a:p>
        </p:txBody>
      </p:sp>
      <p:sp>
        <p:nvSpPr>
          <p:cNvPr id="98" name="Google Shape;98;p2"/>
          <p:cNvSpPr txBox="1"/>
          <p:nvPr/>
        </p:nvSpPr>
        <p:spPr>
          <a:xfrm>
            <a:off x="4479952" y="2549257"/>
            <a:ext cx="2055150" cy="27697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Le Mau Minh Phuc</a:t>
            </a:r>
            <a:endParaRPr sz="1400" b="1" i="0" u="none" strike="noStrike" cap="none">
              <a:solidFill>
                <a:srgbClr val="000000"/>
              </a:solidFill>
              <a:latin typeface="Arial"/>
              <a:ea typeface="Arial"/>
              <a:cs typeface="Arial"/>
              <a:sym typeface="Arial"/>
            </a:endParaRPr>
          </a:p>
        </p:txBody>
      </p:sp>
      <p:sp>
        <p:nvSpPr>
          <p:cNvPr id="99" name="Google Shape;99;p2"/>
          <p:cNvSpPr txBox="1"/>
          <p:nvPr/>
        </p:nvSpPr>
        <p:spPr>
          <a:xfrm>
            <a:off x="6715996" y="2549257"/>
            <a:ext cx="1548225" cy="27697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Nguyen Son</a:t>
            </a:r>
            <a:endParaRPr sz="1400" b="1" i="0" u="none" strike="noStrike" cap="none">
              <a:solidFill>
                <a:schemeClr val="dk1"/>
              </a:solidFill>
              <a:latin typeface="Arial"/>
              <a:ea typeface="Arial"/>
              <a:cs typeface="Arial"/>
              <a:sym typeface="Arial"/>
            </a:endParaRPr>
          </a:p>
        </p:txBody>
      </p:sp>
      <p:pic>
        <p:nvPicPr>
          <p:cNvPr id="100" name="Google Shape;100;p2"/>
          <p:cNvPicPr preferRelativeResize="0"/>
          <p:nvPr/>
        </p:nvPicPr>
        <p:blipFill rotWithShape="1">
          <a:blip r:embed="rId4">
            <a:alphaModFix/>
          </a:blip>
          <a:srcRect l="20457" t="19826" r="24115" b="43559"/>
          <a:stretch/>
        </p:blipFill>
        <p:spPr>
          <a:xfrm rot="120157">
            <a:off x="4985989" y="1293784"/>
            <a:ext cx="1043062" cy="1043062"/>
          </a:xfrm>
          <a:prstGeom prst="ellipse">
            <a:avLst/>
          </a:prstGeom>
          <a:noFill/>
          <a:ln w="152400" cap="flat" cmpd="sng">
            <a:solidFill>
              <a:srgbClr val="013396"/>
            </a:solidFill>
            <a:prstDash val="solid"/>
            <a:round/>
            <a:headEnd type="none" w="sm" len="sm"/>
            <a:tailEnd type="none" w="sm" len="sm"/>
          </a:ln>
        </p:spPr>
      </p:pic>
      <p:pic>
        <p:nvPicPr>
          <p:cNvPr id="101" name="Google Shape;101;p2" descr="A person in a blue shirt&#10;&#10;Description automatically generated"/>
          <p:cNvPicPr preferRelativeResize="0"/>
          <p:nvPr/>
        </p:nvPicPr>
        <p:blipFill rotWithShape="1">
          <a:blip r:embed="rId5">
            <a:alphaModFix/>
          </a:blip>
          <a:srcRect l="16625" t="18375" r="29040" b="44727"/>
          <a:stretch/>
        </p:blipFill>
        <p:spPr>
          <a:xfrm rot="419851">
            <a:off x="6950816" y="1266728"/>
            <a:ext cx="1078584" cy="1097171"/>
          </a:xfrm>
          <a:prstGeom prst="ellipse">
            <a:avLst/>
          </a:prstGeom>
          <a:noFill/>
          <a:ln w="152400" cap="flat" cmpd="sng">
            <a:solidFill>
              <a:srgbClr val="013396"/>
            </a:solidFill>
            <a:prstDash val="solid"/>
            <a:round/>
            <a:headEnd type="none" w="sm" len="sm"/>
            <a:tailEnd type="none" w="sm" len="sm"/>
          </a:ln>
        </p:spPr>
      </p:pic>
      <p:pic>
        <p:nvPicPr>
          <p:cNvPr id="102" name="Google Shape;102;p2" descr="A person in a blue shirt&#10;&#10;Description automatically generated"/>
          <p:cNvPicPr preferRelativeResize="0"/>
          <p:nvPr/>
        </p:nvPicPr>
        <p:blipFill rotWithShape="1">
          <a:blip r:embed="rId6">
            <a:alphaModFix/>
          </a:blip>
          <a:srcRect l="23800" t="16987" r="18330" b="45395"/>
          <a:stretch/>
        </p:blipFill>
        <p:spPr>
          <a:xfrm>
            <a:off x="4968082" y="3020738"/>
            <a:ext cx="1097325" cy="1102950"/>
          </a:xfrm>
          <a:prstGeom prst="ellipse">
            <a:avLst/>
          </a:prstGeom>
          <a:noFill/>
          <a:ln w="152400" cap="flat" cmpd="sng">
            <a:solidFill>
              <a:srgbClr val="013396"/>
            </a:solidFill>
            <a:prstDash val="solid"/>
            <a:round/>
            <a:headEnd type="none" w="sm" len="sm"/>
            <a:tailEnd type="none" w="sm" len="sm"/>
          </a:ln>
        </p:spPr>
      </p:pic>
      <p:sp>
        <p:nvSpPr>
          <p:cNvPr id="103" name="Google Shape;103;p2"/>
          <p:cNvSpPr txBox="1"/>
          <p:nvPr/>
        </p:nvSpPr>
        <p:spPr>
          <a:xfrm>
            <a:off x="6614183" y="4318193"/>
            <a:ext cx="1751850" cy="27697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Doan Huu Thanh</a:t>
            </a:r>
            <a:endParaRPr sz="1400" b="1" i="0" u="none" strike="noStrike" cap="none">
              <a:solidFill>
                <a:schemeClr val="dk1"/>
              </a:solidFill>
              <a:latin typeface="Arial"/>
              <a:ea typeface="Arial"/>
              <a:cs typeface="Arial"/>
              <a:sym typeface="Arial"/>
            </a:endParaRPr>
          </a:p>
        </p:txBody>
      </p:sp>
      <p:pic>
        <p:nvPicPr>
          <p:cNvPr id="104" name="Google Shape;104;p2"/>
          <p:cNvPicPr preferRelativeResize="0"/>
          <p:nvPr/>
        </p:nvPicPr>
        <p:blipFill rotWithShape="1">
          <a:blip r:embed="rId7">
            <a:alphaModFix/>
          </a:blip>
          <a:srcRect l="1" r="487" b="15841"/>
          <a:stretch/>
        </p:blipFill>
        <p:spPr>
          <a:xfrm>
            <a:off x="1153940" y="1432336"/>
            <a:ext cx="2395430" cy="2701126"/>
          </a:xfrm>
          <a:prstGeom prst="ellipse">
            <a:avLst/>
          </a:prstGeom>
          <a:noFill/>
          <a:ln>
            <a:noFill/>
          </a:ln>
        </p:spPr>
      </p:pic>
      <p:sp>
        <p:nvSpPr>
          <p:cNvPr id="105" name="Google Shape;105;p2"/>
          <p:cNvSpPr/>
          <p:nvPr/>
        </p:nvSpPr>
        <p:spPr>
          <a:xfrm>
            <a:off x="916053" y="1365658"/>
            <a:ext cx="2731767" cy="2731767"/>
          </a:xfrm>
          <a:prstGeom prst="ellipse">
            <a:avLst/>
          </a:prstGeom>
          <a:noFill/>
          <a:ln w="254000" cap="flat" cmpd="sng">
            <a:solidFill>
              <a:srgbClr val="01339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 name="Google Shape;106;p2"/>
          <p:cNvSpPr txBox="1"/>
          <p:nvPr/>
        </p:nvSpPr>
        <p:spPr>
          <a:xfrm>
            <a:off x="552495" y="4225692"/>
            <a:ext cx="3458883" cy="53088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Arial"/>
                <a:ea typeface="Arial"/>
                <a:cs typeface="Arial"/>
                <a:sym typeface="Arial"/>
              </a:rPr>
              <a:t>Dr. Tran Giang Son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Arial"/>
                <a:ea typeface="Arial"/>
                <a:cs typeface="Arial"/>
                <a:sym typeface="Arial"/>
              </a:rPr>
              <a:t>Lecturer</a:t>
            </a:r>
            <a:endParaRPr sz="1500" b="1" i="0" u="none" strike="noStrike" cap="none">
              <a:solidFill>
                <a:schemeClr val="dk1"/>
              </a:solidFill>
              <a:latin typeface="Arial"/>
              <a:ea typeface="Arial"/>
              <a:cs typeface="Arial"/>
              <a:sym typeface="Arial"/>
            </a:endParaRPr>
          </a:p>
        </p:txBody>
      </p:sp>
      <p:pic>
        <p:nvPicPr>
          <p:cNvPr id="107" name="Google Shape;107;p2"/>
          <p:cNvPicPr preferRelativeResize="0"/>
          <p:nvPr/>
        </p:nvPicPr>
        <p:blipFill rotWithShape="1">
          <a:blip r:embed="rId8">
            <a:alphaModFix/>
          </a:blip>
          <a:srcRect l="4221" t="8235" r="5695" b="24080"/>
          <a:stretch/>
        </p:blipFill>
        <p:spPr>
          <a:xfrm rot="240000">
            <a:off x="6941468" y="2986913"/>
            <a:ext cx="1097280" cy="1097465"/>
          </a:xfrm>
          <a:prstGeom prst="ellipse">
            <a:avLst/>
          </a:prstGeom>
          <a:noFill/>
          <a:ln w="152400" cap="flat" cmpd="sng">
            <a:solidFill>
              <a:srgbClr val="013396"/>
            </a:solidFill>
            <a:prstDash val="solid"/>
            <a:round/>
            <a:headEnd type="none" w="sm" len="sm"/>
            <a:tailEnd type="none" w="sm" len="sm"/>
          </a:ln>
        </p:spPr>
      </p:pic>
      <p:sp>
        <p:nvSpPr>
          <p:cNvPr id="3" name="Slide Number Placeholder 2">
            <a:extLst>
              <a:ext uri="{FF2B5EF4-FFF2-40B4-BE49-F238E27FC236}">
                <a16:creationId xmlns:a16="http://schemas.microsoft.com/office/drawing/2014/main" id="{D01E1D60-4B5E-4154-B7D9-32E99FB6EC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2"/>
          <p:cNvSpPr txBox="1">
            <a:spLocks noGrp="1"/>
          </p:cNvSpPr>
          <p:nvPr>
            <p:ph type="title"/>
          </p:nvPr>
        </p:nvSpPr>
        <p:spPr>
          <a:xfrm>
            <a:off x="0" y="273844"/>
            <a:ext cx="9144000" cy="63992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OUR RESEARCH IN A BIG SCALE</a:t>
            </a:r>
            <a:endParaRPr/>
          </a:p>
        </p:txBody>
      </p:sp>
      <p:pic>
        <p:nvPicPr>
          <p:cNvPr id="398" name="Google Shape;398;p22"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536336" y="363399"/>
            <a:ext cx="960422" cy="412981"/>
          </a:xfrm>
          <a:prstGeom prst="rect">
            <a:avLst/>
          </a:prstGeom>
          <a:noFill/>
          <a:ln>
            <a:noFill/>
          </a:ln>
        </p:spPr>
      </p:pic>
      <p:pic>
        <p:nvPicPr>
          <p:cNvPr id="399" name="Google Shape;399;p22" descr="3 Schematic representation of the drug discovery process. The two main... |  Download Scientific Diagram"/>
          <p:cNvPicPr preferRelativeResize="0"/>
          <p:nvPr/>
        </p:nvPicPr>
        <p:blipFill rotWithShape="1">
          <a:blip r:embed="rId4">
            <a:alphaModFix/>
          </a:blip>
          <a:srcRect/>
          <a:stretch/>
        </p:blipFill>
        <p:spPr>
          <a:xfrm>
            <a:off x="575176" y="913770"/>
            <a:ext cx="8046914" cy="3928787"/>
          </a:xfrm>
          <a:prstGeom prst="rect">
            <a:avLst/>
          </a:prstGeom>
          <a:noFill/>
          <a:ln>
            <a:noFill/>
          </a:ln>
        </p:spPr>
      </p:pic>
      <p:sp>
        <p:nvSpPr>
          <p:cNvPr id="400" name="Google Shape;400;p22"/>
          <p:cNvSpPr/>
          <p:nvPr/>
        </p:nvSpPr>
        <p:spPr>
          <a:xfrm>
            <a:off x="3522217" y="1637931"/>
            <a:ext cx="1225118" cy="2883023"/>
          </a:xfrm>
          <a:prstGeom prst="roundRect">
            <a:avLst>
              <a:gd name="adj" fmla="val 16667"/>
            </a:avLst>
          </a:prstGeom>
          <a:noFill/>
          <a:ln w="76200" cap="flat" cmpd="sng">
            <a:solidFill>
              <a:srgbClr val="FF0000"/>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D509CDAF-B11F-40F5-9F18-747E2A067B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5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7D1"/>
        </a:solidFill>
        <a:effectLst/>
      </p:bgPr>
    </p:bg>
    <p:spTree>
      <p:nvGrpSpPr>
        <p:cNvPr id="1" name="Shape 404"/>
        <p:cNvGrpSpPr/>
        <p:nvPr/>
      </p:nvGrpSpPr>
      <p:grpSpPr>
        <a:xfrm>
          <a:off x="0" y="0"/>
          <a:ext cx="0" cy="0"/>
          <a:chOff x="0" y="0"/>
          <a:chExt cx="0" cy="0"/>
        </a:xfrm>
      </p:grpSpPr>
      <p:pic>
        <p:nvPicPr>
          <p:cNvPr id="405" name="Google Shape;405;p23" descr="Corona"/>
          <p:cNvPicPr preferRelativeResize="0"/>
          <p:nvPr/>
        </p:nvPicPr>
        <p:blipFill rotWithShape="1">
          <a:blip r:embed="rId3">
            <a:alphaModFix/>
          </a:blip>
          <a:srcRect b="17974"/>
          <a:stretch/>
        </p:blipFill>
        <p:spPr>
          <a:xfrm>
            <a:off x="4043916" y="2042306"/>
            <a:ext cx="4757183" cy="2926606"/>
          </a:xfrm>
          <a:prstGeom prst="rect">
            <a:avLst/>
          </a:prstGeom>
          <a:noFill/>
          <a:ln>
            <a:noFill/>
          </a:ln>
        </p:spPr>
      </p:pic>
      <p:sp>
        <p:nvSpPr>
          <p:cNvPr id="406" name="Google Shape;406;p23"/>
          <p:cNvSpPr txBox="1">
            <a:spLocks noGrp="1"/>
          </p:cNvSpPr>
          <p:nvPr>
            <p:ph type="body" idx="1"/>
          </p:nvPr>
        </p:nvSpPr>
        <p:spPr>
          <a:xfrm>
            <a:off x="3937013" y="864775"/>
            <a:ext cx="4971000" cy="1513200"/>
          </a:xfrm>
          <a:prstGeom prst="rect">
            <a:avLst/>
          </a:prstGeom>
          <a:noFill/>
          <a:ln>
            <a:noFill/>
          </a:ln>
        </p:spPr>
        <p:txBody>
          <a:bodyPr spcFirstLastPara="1" wrap="square" lIns="68575" tIns="34275" rIns="68575" bIns="34275" anchor="ctr" anchorCtr="0">
            <a:normAutofit/>
          </a:bodyPr>
          <a:lstStyle/>
          <a:p>
            <a:pPr marL="0" lvl="0" indent="0" algn="just" rtl="0">
              <a:lnSpc>
                <a:spcPct val="150000"/>
              </a:lnSpc>
              <a:spcBef>
                <a:spcPts val="0"/>
              </a:spcBef>
              <a:spcAft>
                <a:spcPts val="0"/>
              </a:spcAft>
              <a:buClr>
                <a:schemeClr val="dk1"/>
              </a:buClr>
              <a:buSzPts val="1800"/>
              <a:buNone/>
            </a:pPr>
            <a:r>
              <a:rPr lang="en" sz="1500" i="1" dirty="0">
                <a:latin typeface="Arial"/>
                <a:ea typeface="Arial"/>
                <a:cs typeface="Arial"/>
                <a:sym typeface="Arial"/>
              </a:rPr>
              <a:t>“Coronavirus pandemic is not an end of the world. It is an end of the bad Karma of humans. Now on would be the start of a great universe.” </a:t>
            </a:r>
            <a:r>
              <a:rPr lang="en" sz="1500" b="1" dirty="0">
                <a:latin typeface="Arial"/>
                <a:ea typeface="Arial"/>
                <a:cs typeface="Arial"/>
                <a:sym typeface="Arial"/>
              </a:rPr>
              <a:t>― Lokesh Umak</a:t>
            </a:r>
            <a:endParaRPr sz="1500" b="1" dirty="0">
              <a:latin typeface="Arial"/>
              <a:ea typeface="Arial"/>
              <a:cs typeface="Arial"/>
              <a:sym typeface="Arial"/>
            </a:endParaRPr>
          </a:p>
        </p:txBody>
      </p:sp>
      <p:pic>
        <p:nvPicPr>
          <p:cNvPr id="407" name="Google Shape;407;p23" descr="World Health Organization Corona GIF by Google"/>
          <p:cNvPicPr preferRelativeResize="0"/>
          <p:nvPr/>
        </p:nvPicPr>
        <p:blipFill rotWithShape="1">
          <a:blip r:embed="rId4">
            <a:alphaModFix/>
          </a:blip>
          <a:srcRect/>
          <a:stretch/>
        </p:blipFill>
        <p:spPr>
          <a:xfrm>
            <a:off x="114300" y="864764"/>
            <a:ext cx="3658154" cy="3658154"/>
          </a:xfrm>
          <a:prstGeom prst="rect">
            <a:avLst/>
          </a:prstGeom>
          <a:noFill/>
          <a:ln>
            <a:noFill/>
          </a:ln>
        </p:spPr>
      </p:pic>
      <p:sp>
        <p:nvSpPr>
          <p:cNvPr id="3" name="Slide Number Placeholder 2">
            <a:extLst>
              <a:ext uri="{FF2B5EF4-FFF2-40B4-BE49-F238E27FC236}">
                <a16:creationId xmlns:a16="http://schemas.microsoft.com/office/drawing/2014/main" id="{58C6D7C8-CC47-4FAE-B79F-F81581BDB5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8"/>
          <p:cNvSpPr txBox="1">
            <a:spLocks noGrp="1"/>
          </p:cNvSpPr>
          <p:nvPr>
            <p:ph type="title"/>
          </p:nvPr>
        </p:nvSpPr>
        <p:spPr>
          <a:xfrm>
            <a:off x="0" y="273844"/>
            <a:ext cx="91440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PROPOSED FRAMEWORK </a:t>
            </a:r>
            <a:endParaRPr/>
          </a:p>
        </p:txBody>
      </p:sp>
      <p:pic>
        <p:nvPicPr>
          <p:cNvPr id="413" name="Google Shape;413;p8"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150157" y="67354"/>
            <a:ext cx="960422" cy="412981"/>
          </a:xfrm>
          <a:prstGeom prst="rect">
            <a:avLst/>
          </a:prstGeom>
          <a:noFill/>
          <a:ln>
            <a:noFill/>
          </a:ln>
        </p:spPr>
      </p:pic>
      <p:pic>
        <p:nvPicPr>
          <p:cNvPr id="414" name="Google Shape;414;p8"/>
          <p:cNvPicPr preferRelativeResize="0"/>
          <p:nvPr/>
        </p:nvPicPr>
        <p:blipFill>
          <a:blip r:embed="rId4">
            <a:alphaModFix/>
          </a:blip>
          <a:stretch>
            <a:fillRect/>
          </a:stretch>
        </p:blipFill>
        <p:spPr>
          <a:xfrm>
            <a:off x="150150" y="1116016"/>
            <a:ext cx="8701066" cy="3570683"/>
          </a:xfrm>
          <a:prstGeom prst="rect">
            <a:avLst/>
          </a:prstGeom>
          <a:noFill/>
          <a:ln>
            <a:noFill/>
          </a:ln>
        </p:spPr>
      </p:pic>
      <p:sp>
        <p:nvSpPr>
          <p:cNvPr id="3" name="Slide Number Placeholder 2">
            <a:extLst>
              <a:ext uri="{FF2B5EF4-FFF2-40B4-BE49-F238E27FC236}">
                <a16:creationId xmlns:a16="http://schemas.microsoft.com/office/drawing/2014/main" id="{E30733FF-47AF-4B8E-955C-714EF77A35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26cfff902d9_5_143"/>
          <p:cNvSpPr txBox="1">
            <a:spLocks noGrp="1"/>
          </p:cNvSpPr>
          <p:nvPr>
            <p:ph type="title"/>
          </p:nvPr>
        </p:nvSpPr>
        <p:spPr>
          <a:xfrm>
            <a:off x="0" y="273844"/>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PROPOSED FRAMEWORK </a:t>
            </a:r>
            <a:endParaRPr/>
          </a:p>
        </p:txBody>
      </p:sp>
      <p:pic>
        <p:nvPicPr>
          <p:cNvPr id="420" name="Google Shape;420;g26cfff902d9_5_143"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150157" y="67354"/>
            <a:ext cx="960423" cy="412981"/>
          </a:xfrm>
          <a:prstGeom prst="rect">
            <a:avLst/>
          </a:prstGeom>
          <a:noFill/>
          <a:ln>
            <a:noFill/>
          </a:ln>
        </p:spPr>
      </p:pic>
      <p:pic>
        <p:nvPicPr>
          <p:cNvPr id="421" name="Google Shape;421;g26cfff902d9_5_143"/>
          <p:cNvPicPr preferRelativeResize="0"/>
          <p:nvPr/>
        </p:nvPicPr>
        <p:blipFill>
          <a:blip r:embed="rId4">
            <a:alphaModFix/>
          </a:blip>
          <a:stretch>
            <a:fillRect/>
          </a:stretch>
        </p:blipFill>
        <p:spPr>
          <a:xfrm>
            <a:off x="918300" y="988401"/>
            <a:ext cx="7101024" cy="3931525"/>
          </a:xfrm>
          <a:prstGeom prst="rect">
            <a:avLst/>
          </a:prstGeom>
          <a:noFill/>
          <a:ln>
            <a:noFill/>
          </a:ln>
        </p:spPr>
      </p:pic>
      <p:sp>
        <p:nvSpPr>
          <p:cNvPr id="3" name="Slide Number Placeholder 2">
            <a:extLst>
              <a:ext uri="{FF2B5EF4-FFF2-40B4-BE49-F238E27FC236}">
                <a16:creationId xmlns:a16="http://schemas.microsoft.com/office/drawing/2014/main" id="{A64B659F-ECC9-461B-ACDD-2E16625D9E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
          <p:cNvSpPr txBox="1">
            <a:spLocks noGrp="1"/>
          </p:cNvSpPr>
          <p:nvPr>
            <p:ph type="title"/>
          </p:nvPr>
        </p:nvSpPr>
        <p:spPr>
          <a:xfrm>
            <a:off x="0" y="273844"/>
            <a:ext cx="91440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PROPOSED FRAMEWORK </a:t>
            </a:r>
            <a:endParaRPr/>
          </a:p>
        </p:txBody>
      </p:sp>
      <p:pic>
        <p:nvPicPr>
          <p:cNvPr id="427" name="Google Shape;427;p7"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150157" y="67354"/>
            <a:ext cx="960422" cy="412981"/>
          </a:xfrm>
          <a:prstGeom prst="rect">
            <a:avLst/>
          </a:prstGeom>
          <a:noFill/>
          <a:ln>
            <a:noFill/>
          </a:ln>
        </p:spPr>
      </p:pic>
      <p:pic>
        <p:nvPicPr>
          <p:cNvPr id="428" name="Google Shape;428;p7"/>
          <p:cNvPicPr preferRelativeResize="0"/>
          <p:nvPr/>
        </p:nvPicPr>
        <p:blipFill>
          <a:blip r:embed="rId4">
            <a:alphaModFix/>
          </a:blip>
          <a:stretch>
            <a:fillRect/>
          </a:stretch>
        </p:blipFill>
        <p:spPr>
          <a:xfrm>
            <a:off x="696050" y="1062417"/>
            <a:ext cx="7638751" cy="3788037"/>
          </a:xfrm>
          <a:prstGeom prst="rect">
            <a:avLst/>
          </a:prstGeom>
          <a:noFill/>
          <a:ln>
            <a:noFill/>
          </a:ln>
        </p:spPr>
      </p:pic>
      <p:sp>
        <p:nvSpPr>
          <p:cNvPr id="3" name="Slide Number Placeholder 2">
            <a:extLst>
              <a:ext uri="{FF2B5EF4-FFF2-40B4-BE49-F238E27FC236}">
                <a16:creationId xmlns:a16="http://schemas.microsoft.com/office/drawing/2014/main" id="{AEE06F19-9B0A-4F66-96C9-0976EC59B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26cfff902d9_3_52"/>
          <p:cNvSpPr txBox="1">
            <a:spLocks noGrp="1"/>
          </p:cNvSpPr>
          <p:nvPr>
            <p:ph type="title"/>
          </p:nvPr>
        </p:nvSpPr>
        <p:spPr>
          <a:xfrm>
            <a:off x="0" y="273844"/>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MODEL EVALUATION</a:t>
            </a:r>
            <a:endParaRPr/>
          </a:p>
        </p:txBody>
      </p:sp>
      <p:pic>
        <p:nvPicPr>
          <p:cNvPr id="434" name="Google Shape;434;g26cfff902d9_3_52"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150157" y="67354"/>
            <a:ext cx="960423" cy="412981"/>
          </a:xfrm>
          <a:prstGeom prst="rect">
            <a:avLst/>
          </a:prstGeom>
          <a:noFill/>
          <a:ln>
            <a:noFill/>
          </a:ln>
        </p:spPr>
      </p:pic>
      <p:pic>
        <p:nvPicPr>
          <p:cNvPr id="435" name="Google Shape;435;g26cfff902d9_3_52"/>
          <p:cNvPicPr preferRelativeResize="0"/>
          <p:nvPr/>
        </p:nvPicPr>
        <p:blipFill>
          <a:blip r:embed="rId4">
            <a:alphaModFix/>
          </a:blip>
          <a:stretch>
            <a:fillRect/>
          </a:stretch>
        </p:blipFill>
        <p:spPr>
          <a:xfrm>
            <a:off x="678100" y="1468450"/>
            <a:ext cx="3068400" cy="3183525"/>
          </a:xfrm>
          <a:prstGeom prst="rect">
            <a:avLst/>
          </a:prstGeom>
          <a:noFill/>
          <a:ln>
            <a:noFill/>
          </a:ln>
        </p:spPr>
      </p:pic>
      <p:pic>
        <p:nvPicPr>
          <p:cNvPr id="436" name="Google Shape;436;g26cfff902d9_3_52"/>
          <p:cNvPicPr preferRelativeResize="0"/>
          <p:nvPr/>
        </p:nvPicPr>
        <p:blipFill>
          <a:blip r:embed="rId5">
            <a:alphaModFix/>
          </a:blip>
          <a:stretch>
            <a:fillRect/>
          </a:stretch>
        </p:blipFill>
        <p:spPr>
          <a:xfrm>
            <a:off x="4055700" y="1144925"/>
            <a:ext cx="4562294" cy="3644300"/>
          </a:xfrm>
          <a:prstGeom prst="rect">
            <a:avLst/>
          </a:prstGeom>
          <a:noFill/>
          <a:ln>
            <a:noFill/>
          </a:ln>
        </p:spPr>
      </p:pic>
      <p:sp>
        <p:nvSpPr>
          <p:cNvPr id="3" name="Slide Number Placeholder 2">
            <a:extLst>
              <a:ext uri="{FF2B5EF4-FFF2-40B4-BE49-F238E27FC236}">
                <a16:creationId xmlns:a16="http://schemas.microsoft.com/office/drawing/2014/main" id="{6DC17F72-88BB-45BC-BFE9-6316B5B58B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26cfff902d9_3_0"/>
          <p:cNvSpPr txBox="1">
            <a:spLocks noGrp="1"/>
          </p:cNvSpPr>
          <p:nvPr>
            <p:ph type="title"/>
          </p:nvPr>
        </p:nvSpPr>
        <p:spPr>
          <a:xfrm>
            <a:off x="0" y="273844"/>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MODEL EVALUATION</a:t>
            </a:r>
            <a:endParaRPr/>
          </a:p>
        </p:txBody>
      </p:sp>
      <p:pic>
        <p:nvPicPr>
          <p:cNvPr id="442" name="Google Shape;442;g26cfff902d9_3_0" descr="No description available."/>
          <p:cNvPicPr preferRelativeResize="0"/>
          <p:nvPr/>
        </p:nvPicPr>
        <p:blipFill rotWithShape="1">
          <a:blip r:embed="rId3">
            <a:alphaModFix/>
          </a:blip>
          <a:srcRect/>
          <a:stretch/>
        </p:blipFill>
        <p:spPr>
          <a:xfrm>
            <a:off x="3991185" y="1141507"/>
            <a:ext cx="4570656" cy="3651115"/>
          </a:xfrm>
          <a:prstGeom prst="rect">
            <a:avLst/>
          </a:prstGeom>
          <a:noFill/>
          <a:ln>
            <a:noFill/>
          </a:ln>
        </p:spPr>
      </p:pic>
      <p:pic>
        <p:nvPicPr>
          <p:cNvPr id="443" name="Google Shape;443;g26cfff902d9_3_0" descr="Vector Logo] Trường Đại Học Khoa Học Và Công Nghệ Hà Nội – USTH - Download  Định Dạng EPS, SVG Cho AI, Corel » Hải Triều"/>
          <p:cNvPicPr preferRelativeResize="0"/>
          <p:nvPr/>
        </p:nvPicPr>
        <p:blipFill rotWithShape="1">
          <a:blip r:embed="rId4">
            <a:alphaModFix/>
          </a:blip>
          <a:srcRect/>
          <a:stretch/>
        </p:blipFill>
        <p:spPr>
          <a:xfrm>
            <a:off x="150157" y="67354"/>
            <a:ext cx="960423" cy="412981"/>
          </a:xfrm>
          <a:prstGeom prst="rect">
            <a:avLst/>
          </a:prstGeom>
          <a:noFill/>
          <a:ln>
            <a:noFill/>
          </a:ln>
        </p:spPr>
      </p:pic>
      <p:pic>
        <p:nvPicPr>
          <p:cNvPr id="444" name="Google Shape;444;g26cfff902d9_3_0"/>
          <p:cNvPicPr preferRelativeResize="0"/>
          <p:nvPr/>
        </p:nvPicPr>
        <p:blipFill>
          <a:blip r:embed="rId5">
            <a:alphaModFix/>
          </a:blip>
          <a:stretch>
            <a:fillRect/>
          </a:stretch>
        </p:blipFill>
        <p:spPr>
          <a:xfrm>
            <a:off x="771075" y="1412225"/>
            <a:ext cx="2997249" cy="3109700"/>
          </a:xfrm>
          <a:prstGeom prst="rect">
            <a:avLst/>
          </a:prstGeom>
          <a:noFill/>
          <a:ln>
            <a:noFill/>
          </a:ln>
        </p:spPr>
      </p:pic>
      <p:sp>
        <p:nvSpPr>
          <p:cNvPr id="3" name="Slide Number Placeholder 2">
            <a:extLst>
              <a:ext uri="{FF2B5EF4-FFF2-40B4-BE49-F238E27FC236}">
                <a16:creationId xmlns:a16="http://schemas.microsoft.com/office/drawing/2014/main" id="{A63508B2-7F0A-4B04-9E95-4A2A6657E1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6cfff902d9_3_11"/>
          <p:cNvSpPr txBox="1">
            <a:spLocks noGrp="1"/>
          </p:cNvSpPr>
          <p:nvPr>
            <p:ph type="title"/>
          </p:nvPr>
        </p:nvSpPr>
        <p:spPr>
          <a:xfrm>
            <a:off x="0" y="273844"/>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MODEL EVALUATION</a:t>
            </a:r>
            <a:endParaRPr/>
          </a:p>
        </p:txBody>
      </p:sp>
      <p:pic>
        <p:nvPicPr>
          <p:cNvPr id="450" name="Google Shape;450;g26cfff902d9_3_11"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150157" y="67354"/>
            <a:ext cx="960423" cy="412981"/>
          </a:xfrm>
          <a:prstGeom prst="rect">
            <a:avLst/>
          </a:prstGeom>
          <a:noFill/>
          <a:ln>
            <a:noFill/>
          </a:ln>
        </p:spPr>
      </p:pic>
      <p:pic>
        <p:nvPicPr>
          <p:cNvPr id="451" name="Google Shape;451;g26cfff902d9_3_11"/>
          <p:cNvPicPr preferRelativeResize="0"/>
          <p:nvPr/>
        </p:nvPicPr>
        <p:blipFill>
          <a:blip r:embed="rId4">
            <a:alphaModFix/>
          </a:blip>
          <a:stretch>
            <a:fillRect/>
          </a:stretch>
        </p:blipFill>
        <p:spPr>
          <a:xfrm>
            <a:off x="4036775" y="1114925"/>
            <a:ext cx="4653650" cy="3717276"/>
          </a:xfrm>
          <a:prstGeom prst="rect">
            <a:avLst/>
          </a:prstGeom>
          <a:noFill/>
          <a:ln>
            <a:noFill/>
          </a:ln>
        </p:spPr>
      </p:pic>
      <p:pic>
        <p:nvPicPr>
          <p:cNvPr id="452" name="Google Shape;452;g26cfff902d9_3_11"/>
          <p:cNvPicPr preferRelativeResize="0"/>
          <p:nvPr/>
        </p:nvPicPr>
        <p:blipFill>
          <a:blip r:embed="rId5">
            <a:alphaModFix/>
          </a:blip>
          <a:stretch>
            <a:fillRect/>
          </a:stretch>
        </p:blipFill>
        <p:spPr>
          <a:xfrm>
            <a:off x="678100" y="1330650"/>
            <a:ext cx="3167012" cy="3285825"/>
          </a:xfrm>
          <a:prstGeom prst="rect">
            <a:avLst/>
          </a:prstGeom>
          <a:noFill/>
          <a:ln>
            <a:noFill/>
          </a:ln>
        </p:spPr>
      </p:pic>
      <p:sp>
        <p:nvSpPr>
          <p:cNvPr id="3" name="Slide Number Placeholder 2">
            <a:extLst>
              <a:ext uri="{FF2B5EF4-FFF2-40B4-BE49-F238E27FC236}">
                <a16:creationId xmlns:a16="http://schemas.microsoft.com/office/drawing/2014/main" id="{29154980-5C8A-429B-BB1F-3E3EFFE0E4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26cfff902d9_3_22"/>
          <p:cNvSpPr txBox="1">
            <a:spLocks noGrp="1"/>
          </p:cNvSpPr>
          <p:nvPr>
            <p:ph type="title"/>
          </p:nvPr>
        </p:nvSpPr>
        <p:spPr>
          <a:xfrm>
            <a:off x="0" y="273844"/>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MODEL EVALUATION</a:t>
            </a:r>
            <a:endParaRPr/>
          </a:p>
        </p:txBody>
      </p:sp>
      <p:pic>
        <p:nvPicPr>
          <p:cNvPr id="458" name="Google Shape;458;g26cfff902d9_3_22"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150157" y="67354"/>
            <a:ext cx="960423" cy="412981"/>
          </a:xfrm>
          <a:prstGeom prst="rect">
            <a:avLst/>
          </a:prstGeom>
          <a:noFill/>
          <a:ln>
            <a:noFill/>
          </a:ln>
        </p:spPr>
      </p:pic>
      <p:pic>
        <p:nvPicPr>
          <p:cNvPr id="459" name="Google Shape;459;g26cfff902d9_3_22"/>
          <p:cNvPicPr preferRelativeResize="0"/>
          <p:nvPr/>
        </p:nvPicPr>
        <p:blipFill>
          <a:blip r:embed="rId4">
            <a:alphaModFix/>
          </a:blip>
          <a:stretch>
            <a:fillRect/>
          </a:stretch>
        </p:blipFill>
        <p:spPr>
          <a:xfrm>
            <a:off x="689425" y="1342575"/>
            <a:ext cx="3167850" cy="3286700"/>
          </a:xfrm>
          <a:prstGeom prst="rect">
            <a:avLst/>
          </a:prstGeom>
          <a:noFill/>
          <a:ln>
            <a:noFill/>
          </a:ln>
        </p:spPr>
      </p:pic>
      <p:pic>
        <p:nvPicPr>
          <p:cNvPr id="460" name="Google Shape;460;g26cfff902d9_3_22"/>
          <p:cNvPicPr preferRelativeResize="0"/>
          <p:nvPr/>
        </p:nvPicPr>
        <p:blipFill>
          <a:blip r:embed="rId5">
            <a:alphaModFix/>
          </a:blip>
          <a:stretch>
            <a:fillRect/>
          </a:stretch>
        </p:blipFill>
        <p:spPr>
          <a:xfrm>
            <a:off x="4066650" y="1134863"/>
            <a:ext cx="4587474" cy="3664425"/>
          </a:xfrm>
          <a:prstGeom prst="rect">
            <a:avLst/>
          </a:prstGeom>
          <a:noFill/>
          <a:ln>
            <a:noFill/>
          </a:ln>
        </p:spPr>
      </p:pic>
      <p:sp>
        <p:nvSpPr>
          <p:cNvPr id="3" name="Slide Number Placeholder 2">
            <a:extLst>
              <a:ext uri="{FF2B5EF4-FFF2-40B4-BE49-F238E27FC236}">
                <a16:creationId xmlns:a16="http://schemas.microsoft.com/office/drawing/2014/main" id="{D6CD2A9A-74E2-4F02-A9B5-F9CE253240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26cfff902d9_3_32"/>
          <p:cNvSpPr txBox="1">
            <a:spLocks noGrp="1"/>
          </p:cNvSpPr>
          <p:nvPr>
            <p:ph type="title"/>
          </p:nvPr>
        </p:nvSpPr>
        <p:spPr>
          <a:xfrm>
            <a:off x="0" y="273844"/>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MODEL EVALUATION</a:t>
            </a:r>
            <a:endParaRPr/>
          </a:p>
        </p:txBody>
      </p:sp>
      <p:pic>
        <p:nvPicPr>
          <p:cNvPr id="466" name="Google Shape;466;g26cfff902d9_3_32"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150157" y="67354"/>
            <a:ext cx="960423" cy="412981"/>
          </a:xfrm>
          <a:prstGeom prst="rect">
            <a:avLst/>
          </a:prstGeom>
          <a:noFill/>
          <a:ln>
            <a:noFill/>
          </a:ln>
        </p:spPr>
      </p:pic>
      <p:pic>
        <p:nvPicPr>
          <p:cNvPr id="467" name="Google Shape;467;g26cfff902d9_3_32"/>
          <p:cNvPicPr preferRelativeResize="0"/>
          <p:nvPr/>
        </p:nvPicPr>
        <p:blipFill>
          <a:blip r:embed="rId4">
            <a:alphaModFix/>
          </a:blip>
          <a:stretch>
            <a:fillRect/>
          </a:stretch>
        </p:blipFill>
        <p:spPr>
          <a:xfrm>
            <a:off x="4073850" y="1129400"/>
            <a:ext cx="4627801" cy="3696600"/>
          </a:xfrm>
          <a:prstGeom prst="rect">
            <a:avLst/>
          </a:prstGeom>
          <a:noFill/>
          <a:ln>
            <a:noFill/>
          </a:ln>
        </p:spPr>
      </p:pic>
      <p:pic>
        <p:nvPicPr>
          <p:cNvPr id="468" name="Google Shape;468;g26cfff902d9_3_32"/>
          <p:cNvPicPr preferRelativeResize="0"/>
          <p:nvPr/>
        </p:nvPicPr>
        <p:blipFill>
          <a:blip r:embed="rId5">
            <a:alphaModFix/>
          </a:blip>
          <a:stretch>
            <a:fillRect/>
          </a:stretch>
        </p:blipFill>
        <p:spPr>
          <a:xfrm>
            <a:off x="584450" y="1299801"/>
            <a:ext cx="3213950" cy="3334549"/>
          </a:xfrm>
          <a:prstGeom prst="rect">
            <a:avLst/>
          </a:prstGeom>
          <a:noFill/>
          <a:ln>
            <a:noFill/>
          </a:ln>
        </p:spPr>
      </p:pic>
      <p:sp>
        <p:nvSpPr>
          <p:cNvPr id="3" name="Slide Number Placeholder 2">
            <a:extLst>
              <a:ext uri="{FF2B5EF4-FFF2-40B4-BE49-F238E27FC236}">
                <a16:creationId xmlns:a16="http://schemas.microsoft.com/office/drawing/2014/main" id="{3113DF7D-504F-4E8A-9D92-9769323D9C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3220980" y="141119"/>
            <a:ext cx="3280699" cy="636525"/>
          </a:xfrm>
          <a:prstGeom prst="rect">
            <a:avLst/>
          </a:prstGeom>
          <a:noFill/>
          <a:ln>
            <a:noFill/>
          </a:ln>
        </p:spPr>
        <p:txBody>
          <a:bodyPr spcFirstLastPara="1" wrap="square" lIns="68575" tIns="68575" rIns="68575" bIns="68575" anchor="ctr" anchorCtr="0">
            <a:noAutofit/>
          </a:bodyPr>
          <a:lstStyle/>
          <a:p>
            <a:pPr marL="0" lvl="0" indent="0" algn="ctr" rtl="0">
              <a:lnSpc>
                <a:spcPct val="90000"/>
              </a:lnSpc>
              <a:spcBef>
                <a:spcPts val="0"/>
              </a:spcBef>
              <a:spcAft>
                <a:spcPts val="0"/>
              </a:spcAft>
              <a:buClr>
                <a:schemeClr val="dk1"/>
              </a:buClr>
              <a:buSzPts val="3600"/>
              <a:buFont typeface="Arial"/>
              <a:buNone/>
            </a:pPr>
            <a:r>
              <a:rPr lang="en" sz="3600" b="1" dirty="0">
                <a:latin typeface="Arial"/>
                <a:ea typeface="Arial"/>
                <a:cs typeface="Arial"/>
                <a:sym typeface="Arial"/>
              </a:rPr>
              <a:t>OUTLINE</a:t>
            </a:r>
            <a:endParaRPr sz="3600" b="1" dirty="0">
              <a:latin typeface="Arial"/>
              <a:ea typeface="Arial"/>
              <a:cs typeface="Arial"/>
              <a:sym typeface="Arial"/>
            </a:endParaRPr>
          </a:p>
        </p:txBody>
      </p:sp>
      <p:sp>
        <p:nvSpPr>
          <p:cNvPr id="113" name="Google Shape;113;p3"/>
          <p:cNvSpPr/>
          <p:nvPr/>
        </p:nvSpPr>
        <p:spPr>
          <a:xfrm>
            <a:off x="2982177" y="-68580"/>
            <a:ext cx="68580" cy="5212080"/>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chemeClr val="lt2"/>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grpSp>
        <p:nvGrpSpPr>
          <p:cNvPr id="114" name="Google Shape;114;p3"/>
          <p:cNvGrpSpPr/>
          <p:nvPr/>
        </p:nvGrpSpPr>
        <p:grpSpPr>
          <a:xfrm>
            <a:off x="2834159" y="3458067"/>
            <a:ext cx="2622038" cy="1303020"/>
            <a:chOff x="2723278" y="3623609"/>
            <a:chExt cx="2078594" cy="979496"/>
          </a:xfrm>
        </p:grpSpPr>
        <p:sp>
          <p:nvSpPr>
            <p:cNvPr id="115" name="Google Shape;115;p3"/>
            <p:cNvSpPr/>
            <p:nvPr/>
          </p:nvSpPr>
          <p:spPr>
            <a:xfrm>
              <a:off x="2723278" y="3642186"/>
              <a:ext cx="1980694" cy="960919"/>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4901"/>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16" name="Google Shape;116;p3"/>
            <p:cNvSpPr/>
            <p:nvPr/>
          </p:nvSpPr>
          <p:spPr>
            <a:xfrm>
              <a:off x="4624272" y="3879385"/>
              <a:ext cx="177598" cy="256288"/>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rgbClr val="1B1BBD"/>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17" name="Google Shape;117;p3"/>
            <p:cNvSpPr/>
            <p:nvPr/>
          </p:nvSpPr>
          <p:spPr>
            <a:xfrm>
              <a:off x="2725573" y="3624059"/>
              <a:ext cx="1939698" cy="923901"/>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18" name="Google Shape;118;p3"/>
            <p:cNvSpPr/>
            <p:nvPr/>
          </p:nvSpPr>
          <p:spPr>
            <a:xfrm>
              <a:off x="2752419" y="4108053"/>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8989E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19" name="Google Shape;119;p3"/>
            <p:cNvSpPr/>
            <p:nvPr/>
          </p:nvSpPr>
          <p:spPr>
            <a:xfrm>
              <a:off x="3195458" y="3654023"/>
              <a:ext cx="1606414" cy="368715"/>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4901"/>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20" name="Google Shape;120;p3"/>
            <p:cNvSpPr/>
            <p:nvPr/>
          </p:nvSpPr>
          <p:spPr>
            <a:xfrm>
              <a:off x="3195458" y="3623609"/>
              <a:ext cx="1606414" cy="38394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rgbClr val="8989E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21" name="Google Shape;121;p3"/>
            <p:cNvSpPr txBox="1"/>
            <p:nvPr/>
          </p:nvSpPr>
          <p:spPr>
            <a:xfrm>
              <a:off x="3265722" y="3955988"/>
              <a:ext cx="1390200" cy="534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dirty="0">
                  <a:solidFill>
                    <a:schemeClr val="dk1"/>
                  </a:solidFill>
                  <a:latin typeface="Arial"/>
                  <a:ea typeface="Arial"/>
                  <a:cs typeface="Arial"/>
                  <a:sym typeface="Arial"/>
                </a:rPr>
                <a:t>Result evaluation and analysis</a:t>
              </a:r>
              <a:endParaRPr sz="1100" b="0" i="0" u="none" strike="noStrike" cap="none" dirty="0">
                <a:solidFill>
                  <a:schemeClr val="dk1"/>
                </a:solidFill>
                <a:latin typeface="Arial"/>
                <a:ea typeface="Arial"/>
                <a:cs typeface="Arial"/>
                <a:sym typeface="Arial"/>
              </a:endParaRPr>
            </a:p>
          </p:txBody>
        </p:sp>
        <p:sp>
          <p:nvSpPr>
            <p:cNvPr id="122" name="Google Shape;122;p3"/>
            <p:cNvSpPr txBox="1"/>
            <p:nvPr/>
          </p:nvSpPr>
          <p:spPr>
            <a:xfrm>
              <a:off x="3195450" y="3623824"/>
              <a:ext cx="1469700" cy="2559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Stage 4: Reporting</a:t>
              </a:r>
              <a:endParaRPr sz="1100" b="1" i="0" u="none" strike="noStrike" cap="none">
                <a:solidFill>
                  <a:schemeClr val="dk1"/>
                </a:solidFill>
                <a:latin typeface="Arial"/>
                <a:ea typeface="Arial"/>
                <a:cs typeface="Arial"/>
                <a:sym typeface="Arial"/>
              </a:endParaRPr>
            </a:p>
          </p:txBody>
        </p:sp>
      </p:grpSp>
      <p:grpSp>
        <p:nvGrpSpPr>
          <p:cNvPr id="123" name="Google Shape;123;p3"/>
          <p:cNvGrpSpPr/>
          <p:nvPr/>
        </p:nvGrpSpPr>
        <p:grpSpPr>
          <a:xfrm>
            <a:off x="69587" y="2537147"/>
            <a:ext cx="3811747" cy="1303020"/>
            <a:chOff x="933838" y="3005721"/>
            <a:chExt cx="2520764" cy="979046"/>
          </a:xfrm>
        </p:grpSpPr>
        <p:sp>
          <p:nvSpPr>
            <p:cNvPr id="124" name="Google Shape;124;p3"/>
            <p:cNvSpPr/>
            <p:nvPr/>
          </p:nvSpPr>
          <p:spPr>
            <a:xfrm>
              <a:off x="1033115" y="3023886"/>
              <a:ext cx="1980694" cy="960881"/>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4901"/>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25" name="Google Shape;125;p3"/>
            <p:cNvSpPr/>
            <p:nvPr/>
          </p:nvSpPr>
          <p:spPr>
            <a:xfrm>
              <a:off x="933838" y="3261739"/>
              <a:ext cx="177598" cy="256061"/>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rgbClr val="CF1213"/>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26" name="Google Shape;126;p3"/>
            <p:cNvSpPr/>
            <p:nvPr/>
          </p:nvSpPr>
          <p:spPr>
            <a:xfrm>
              <a:off x="1071816" y="3005721"/>
              <a:ext cx="1939277" cy="923901"/>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27" name="Google Shape;127;p3"/>
            <p:cNvSpPr/>
            <p:nvPr/>
          </p:nvSpPr>
          <p:spPr>
            <a:xfrm>
              <a:off x="2752419" y="3489753"/>
              <a:ext cx="232247" cy="232706"/>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rgbClr val="F08080"/>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28" name="Google Shape;128;p3"/>
            <p:cNvSpPr/>
            <p:nvPr/>
          </p:nvSpPr>
          <p:spPr>
            <a:xfrm>
              <a:off x="935214" y="3035660"/>
              <a:ext cx="1606414" cy="369104"/>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4901"/>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29" name="Google Shape;129;p3"/>
            <p:cNvSpPr/>
            <p:nvPr/>
          </p:nvSpPr>
          <p:spPr>
            <a:xfrm>
              <a:off x="935214" y="3005729"/>
              <a:ext cx="1606414" cy="383794"/>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rgbClr val="F08080"/>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30" name="Google Shape;130;p3"/>
            <p:cNvSpPr txBox="1"/>
            <p:nvPr/>
          </p:nvSpPr>
          <p:spPr>
            <a:xfrm>
              <a:off x="1081174" y="3338108"/>
              <a:ext cx="1568013" cy="534900"/>
            </a:xfrm>
            <a:prstGeom prst="rect">
              <a:avLst/>
            </a:prstGeom>
            <a:noFill/>
            <a:ln>
              <a:noFill/>
            </a:ln>
          </p:spPr>
          <p:txBody>
            <a:bodyPr spcFirstLastPara="1" wrap="square" lIns="68575" tIns="68575" rIns="68575" bIns="68575" anchor="ctr" anchorCtr="0">
              <a:noAutofit/>
            </a:bodyPr>
            <a:lstStyle/>
            <a:p>
              <a:pPr marL="127000" marR="0" lvl="0" indent="-120650" algn="l" rtl="0">
                <a:lnSpc>
                  <a:spcPct val="100000"/>
                </a:lnSpc>
                <a:spcBef>
                  <a:spcPts val="0"/>
                </a:spcBef>
                <a:spcAft>
                  <a:spcPts val="0"/>
                </a:spcAft>
                <a:buClr>
                  <a:schemeClr val="dk1"/>
                </a:buClr>
                <a:buSzPts val="1100"/>
                <a:buFont typeface="Arial"/>
                <a:buChar char="•"/>
              </a:pPr>
              <a:r>
                <a:rPr lang="en" sz="1100" dirty="0">
                  <a:solidFill>
                    <a:schemeClr val="dk1"/>
                  </a:solidFill>
                </a:rPr>
                <a:t>Chemical feature extractors</a:t>
              </a:r>
              <a:endParaRPr sz="1100" dirty="0">
                <a:solidFill>
                  <a:schemeClr val="dk1"/>
                </a:solidFill>
              </a:endParaRPr>
            </a:p>
            <a:p>
              <a:pPr marL="127000" marR="0" lvl="0" indent="-120650" algn="l" rtl="0">
                <a:lnSpc>
                  <a:spcPct val="100000"/>
                </a:lnSpc>
                <a:spcBef>
                  <a:spcPts val="0"/>
                </a:spcBef>
                <a:spcAft>
                  <a:spcPts val="0"/>
                </a:spcAft>
                <a:buClr>
                  <a:schemeClr val="dk1"/>
                </a:buClr>
                <a:buSzPts val="1100"/>
                <a:buChar char="•"/>
              </a:pPr>
              <a:r>
                <a:rPr lang="en" sz="1100" dirty="0">
                  <a:solidFill>
                    <a:schemeClr val="dk1"/>
                  </a:solidFill>
                </a:rPr>
                <a:t>Bioactivity class</a:t>
              </a:r>
              <a:endParaRPr sz="1100" dirty="0">
                <a:solidFill>
                  <a:schemeClr val="dk1"/>
                </a:solidFill>
              </a:endParaRPr>
            </a:p>
            <a:p>
              <a:pPr marL="127000" marR="0" lvl="0" indent="-120650" algn="l" rtl="0">
                <a:lnSpc>
                  <a:spcPct val="100000"/>
                </a:lnSpc>
                <a:spcBef>
                  <a:spcPts val="0"/>
                </a:spcBef>
                <a:spcAft>
                  <a:spcPts val="0"/>
                </a:spcAft>
                <a:buClr>
                  <a:schemeClr val="dk1"/>
                </a:buClr>
                <a:buSzPts val="1100"/>
                <a:buChar char="•"/>
              </a:pPr>
              <a:r>
                <a:rPr lang="en" sz="1100" dirty="0">
                  <a:solidFill>
                    <a:schemeClr val="dk1"/>
                  </a:solidFill>
                </a:rPr>
                <a:t>Bioactivity prediction: </a:t>
              </a:r>
              <a:r>
                <a:rPr lang="en" sz="1100" b="1" dirty="0">
                  <a:solidFill>
                    <a:schemeClr val="dk1"/>
                  </a:solidFill>
                </a:rPr>
                <a:t>BioAct-Het</a:t>
              </a:r>
              <a:endParaRPr sz="1100" b="1" dirty="0">
                <a:solidFill>
                  <a:schemeClr val="dk1"/>
                </a:solidFill>
              </a:endParaRPr>
            </a:p>
          </p:txBody>
        </p:sp>
        <p:sp>
          <p:nvSpPr>
            <p:cNvPr id="131" name="Google Shape;131;p3"/>
            <p:cNvSpPr txBox="1"/>
            <p:nvPr/>
          </p:nvSpPr>
          <p:spPr>
            <a:xfrm>
              <a:off x="984316" y="3005814"/>
              <a:ext cx="2470286" cy="255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dirty="0">
                  <a:solidFill>
                    <a:schemeClr val="dk1"/>
                  </a:solidFill>
                  <a:latin typeface="Arial"/>
                  <a:ea typeface="Arial"/>
                  <a:cs typeface="Arial"/>
                  <a:sym typeface="Arial"/>
                </a:rPr>
                <a:t>Stage 3: Implementation with models</a:t>
              </a:r>
              <a:endParaRPr sz="1000" b="0" i="0" u="none" strike="noStrike" cap="none" dirty="0">
                <a:solidFill>
                  <a:srgbClr val="000000"/>
                </a:solidFill>
                <a:latin typeface="Arial"/>
                <a:ea typeface="Arial"/>
                <a:cs typeface="Arial"/>
                <a:sym typeface="Arial"/>
              </a:endParaRPr>
            </a:p>
          </p:txBody>
        </p:sp>
      </p:grpSp>
      <p:grpSp>
        <p:nvGrpSpPr>
          <p:cNvPr id="132" name="Google Shape;132;p3"/>
          <p:cNvGrpSpPr/>
          <p:nvPr/>
        </p:nvGrpSpPr>
        <p:grpSpPr>
          <a:xfrm>
            <a:off x="2834162" y="1000705"/>
            <a:ext cx="2622038" cy="1303020"/>
            <a:chOff x="2723278" y="3623609"/>
            <a:chExt cx="2078594" cy="979496"/>
          </a:xfrm>
        </p:grpSpPr>
        <p:sp>
          <p:nvSpPr>
            <p:cNvPr id="133" name="Google Shape;133;p3"/>
            <p:cNvSpPr/>
            <p:nvPr/>
          </p:nvSpPr>
          <p:spPr>
            <a:xfrm>
              <a:off x="2723278" y="3642186"/>
              <a:ext cx="1980694" cy="960919"/>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4901"/>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34" name="Google Shape;134;p3"/>
            <p:cNvSpPr/>
            <p:nvPr/>
          </p:nvSpPr>
          <p:spPr>
            <a:xfrm>
              <a:off x="4624272" y="3879385"/>
              <a:ext cx="177598" cy="256288"/>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rgbClr val="20C33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35" name="Google Shape;135;p3"/>
            <p:cNvSpPr/>
            <p:nvPr/>
          </p:nvSpPr>
          <p:spPr>
            <a:xfrm>
              <a:off x="2725573" y="3624059"/>
              <a:ext cx="1939698" cy="923901"/>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36" name="Google Shape;136;p3"/>
            <p:cNvSpPr/>
            <p:nvPr/>
          </p:nvSpPr>
          <p:spPr>
            <a:xfrm>
              <a:off x="2752419" y="4108053"/>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69E781"/>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37" name="Google Shape;137;p3"/>
            <p:cNvSpPr/>
            <p:nvPr/>
          </p:nvSpPr>
          <p:spPr>
            <a:xfrm>
              <a:off x="3195458" y="3654023"/>
              <a:ext cx="1606414" cy="368715"/>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4901"/>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38" name="Google Shape;138;p3"/>
            <p:cNvSpPr/>
            <p:nvPr/>
          </p:nvSpPr>
          <p:spPr>
            <a:xfrm>
              <a:off x="3195458" y="3623609"/>
              <a:ext cx="1606414" cy="38394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rgbClr val="69E781"/>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39" name="Google Shape;139;p3"/>
            <p:cNvSpPr txBox="1"/>
            <p:nvPr/>
          </p:nvSpPr>
          <p:spPr>
            <a:xfrm>
              <a:off x="3265723" y="3955988"/>
              <a:ext cx="1390200" cy="534900"/>
            </a:xfrm>
            <a:prstGeom prst="rect">
              <a:avLst/>
            </a:prstGeom>
            <a:noFill/>
            <a:ln>
              <a:noFill/>
            </a:ln>
          </p:spPr>
          <p:txBody>
            <a:bodyPr spcFirstLastPara="1" wrap="square" lIns="68575" tIns="68575" rIns="68575" bIns="68575" anchor="ctr" anchorCtr="0">
              <a:noAutofit/>
            </a:bodyPr>
            <a:lstStyle/>
            <a:p>
              <a:pPr marL="127000" marR="0" lvl="0" indent="-120650" algn="l" rtl="0">
                <a:lnSpc>
                  <a:spcPct val="100000"/>
                </a:lnSpc>
                <a:spcBef>
                  <a:spcPts val="0"/>
                </a:spcBef>
                <a:spcAft>
                  <a:spcPts val="0"/>
                </a:spcAft>
                <a:buClr>
                  <a:schemeClr val="dk1"/>
                </a:buClr>
                <a:buSzPts val="1100"/>
                <a:buFont typeface="Arial"/>
                <a:buChar char="•"/>
              </a:pPr>
              <a:r>
                <a:rPr lang="en" sz="1100" b="0" i="0" u="none" strike="noStrike" cap="none" dirty="0">
                  <a:solidFill>
                    <a:schemeClr val="dk1"/>
                  </a:solidFill>
                  <a:latin typeface="Arial"/>
                  <a:ea typeface="Arial"/>
                  <a:cs typeface="Arial"/>
                  <a:sym typeface="Arial"/>
                </a:rPr>
                <a:t>Pretrained model: SIDER, Tox21, MUV</a:t>
              </a:r>
              <a:endParaRPr sz="1100" b="0" i="0" u="none" strike="noStrike" cap="none" dirty="0">
                <a:solidFill>
                  <a:srgbClr val="000000"/>
                </a:solidFill>
                <a:latin typeface="Arial"/>
                <a:ea typeface="Arial"/>
                <a:cs typeface="Arial"/>
                <a:sym typeface="Arial"/>
              </a:endParaRPr>
            </a:p>
            <a:p>
              <a:pPr marL="127000" marR="0" lvl="0" indent="-120650" algn="l" rtl="0">
                <a:lnSpc>
                  <a:spcPct val="100000"/>
                </a:lnSpc>
                <a:spcBef>
                  <a:spcPts val="0"/>
                </a:spcBef>
                <a:spcAft>
                  <a:spcPts val="0"/>
                </a:spcAft>
                <a:buClr>
                  <a:schemeClr val="dk1"/>
                </a:buClr>
                <a:buSzPts val="1100"/>
                <a:buFont typeface="Arial"/>
                <a:buChar char="•"/>
              </a:pPr>
              <a:r>
                <a:rPr lang="en" sz="1100" b="0" i="0" u="none" strike="noStrike" cap="none" dirty="0">
                  <a:solidFill>
                    <a:schemeClr val="dk1"/>
                  </a:solidFill>
                  <a:latin typeface="Arial"/>
                  <a:ea typeface="Arial"/>
                  <a:cs typeface="Arial"/>
                  <a:sym typeface="Arial"/>
                </a:rPr>
                <a:t>Manual Collection dataset</a:t>
              </a:r>
              <a:endParaRPr sz="1100" b="0" i="0" u="none" strike="noStrike" cap="none" dirty="0">
                <a:solidFill>
                  <a:srgbClr val="000000"/>
                </a:solidFill>
                <a:latin typeface="Arial"/>
                <a:ea typeface="Arial"/>
                <a:cs typeface="Arial"/>
                <a:sym typeface="Arial"/>
              </a:endParaRPr>
            </a:p>
          </p:txBody>
        </p:sp>
        <p:sp>
          <p:nvSpPr>
            <p:cNvPr id="140" name="Google Shape;140;p3"/>
            <p:cNvSpPr txBox="1"/>
            <p:nvPr/>
          </p:nvSpPr>
          <p:spPr>
            <a:xfrm>
              <a:off x="3195450" y="3623824"/>
              <a:ext cx="1469700" cy="2559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000" b="1" i="0" u="none" strike="noStrike" cap="none" dirty="0">
                  <a:solidFill>
                    <a:schemeClr val="dk1"/>
                  </a:solidFill>
                  <a:latin typeface="Arial"/>
                  <a:ea typeface="Arial"/>
                  <a:cs typeface="Arial"/>
                  <a:sym typeface="Arial"/>
                </a:rPr>
                <a:t>Stage 2: Data Identification</a:t>
              </a:r>
              <a:endParaRPr sz="1000" b="1" i="0" u="none" strike="noStrike" cap="none" dirty="0">
                <a:solidFill>
                  <a:schemeClr val="dk1"/>
                </a:solidFill>
                <a:latin typeface="Arial"/>
                <a:ea typeface="Arial"/>
                <a:cs typeface="Arial"/>
                <a:sym typeface="Arial"/>
              </a:endParaRPr>
            </a:p>
          </p:txBody>
        </p:sp>
      </p:grpSp>
      <p:grpSp>
        <p:nvGrpSpPr>
          <p:cNvPr id="141" name="Google Shape;141;p3"/>
          <p:cNvGrpSpPr/>
          <p:nvPr/>
        </p:nvGrpSpPr>
        <p:grpSpPr>
          <a:xfrm>
            <a:off x="555039" y="251878"/>
            <a:ext cx="2646865" cy="1303020"/>
            <a:chOff x="933838" y="3005721"/>
            <a:chExt cx="2079971" cy="979046"/>
          </a:xfrm>
        </p:grpSpPr>
        <p:sp>
          <p:nvSpPr>
            <p:cNvPr id="142" name="Google Shape;142;p3"/>
            <p:cNvSpPr/>
            <p:nvPr/>
          </p:nvSpPr>
          <p:spPr>
            <a:xfrm>
              <a:off x="1033115" y="3023886"/>
              <a:ext cx="1980694" cy="960881"/>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4901"/>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43" name="Google Shape;143;p3"/>
            <p:cNvSpPr/>
            <p:nvPr/>
          </p:nvSpPr>
          <p:spPr>
            <a:xfrm>
              <a:off x="933838" y="3261739"/>
              <a:ext cx="177598" cy="256061"/>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rgbClr val="EB7D16"/>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44" name="Google Shape;144;p3"/>
            <p:cNvSpPr/>
            <p:nvPr/>
          </p:nvSpPr>
          <p:spPr>
            <a:xfrm>
              <a:off x="1071816" y="3005721"/>
              <a:ext cx="1939277" cy="923901"/>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5" name="Google Shape;145;p3"/>
            <p:cNvSpPr/>
            <p:nvPr/>
          </p:nvSpPr>
          <p:spPr>
            <a:xfrm>
              <a:off x="2752419" y="3489753"/>
              <a:ext cx="232247" cy="232706"/>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rgbClr val="FCBD24"/>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46" name="Google Shape;146;p3"/>
            <p:cNvSpPr/>
            <p:nvPr/>
          </p:nvSpPr>
          <p:spPr>
            <a:xfrm>
              <a:off x="935214" y="3035660"/>
              <a:ext cx="1606414" cy="369104"/>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4901"/>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47" name="Google Shape;147;p3"/>
            <p:cNvSpPr/>
            <p:nvPr/>
          </p:nvSpPr>
          <p:spPr>
            <a:xfrm>
              <a:off x="935214" y="3005729"/>
              <a:ext cx="1606414" cy="383794"/>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rgbClr val="FCBD24"/>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Fira Sans Extra Condensed"/>
                <a:ea typeface="Fira Sans Extra Condensed"/>
                <a:cs typeface="Fira Sans Extra Condensed"/>
                <a:sym typeface="Fira Sans Extra Condensed"/>
              </a:endParaRPr>
            </a:p>
          </p:txBody>
        </p:sp>
        <p:sp>
          <p:nvSpPr>
            <p:cNvPr id="148" name="Google Shape;148;p3"/>
            <p:cNvSpPr txBox="1"/>
            <p:nvPr/>
          </p:nvSpPr>
          <p:spPr>
            <a:xfrm>
              <a:off x="1081172" y="3338113"/>
              <a:ext cx="1390200" cy="534900"/>
            </a:xfrm>
            <a:prstGeom prst="rect">
              <a:avLst/>
            </a:prstGeom>
            <a:noFill/>
            <a:ln>
              <a:noFill/>
            </a:ln>
          </p:spPr>
          <p:txBody>
            <a:bodyPr spcFirstLastPara="1" wrap="square" lIns="68575" tIns="68575" rIns="68575" bIns="68575" anchor="ctr" anchorCtr="0">
              <a:noAutofit/>
            </a:bodyPr>
            <a:lstStyle/>
            <a:p>
              <a:pPr marL="127000" marR="0" lvl="0" indent="-120650" algn="l" rtl="0">
                <a:lnSpc>
                  <a:spcPct val="100000"/>
                </a:lnSpc>
                <a:spcBef>
                  <a:spcPts val="0"/>
                </a:spcBef>
                <a:spcAft>
                  <a:spcPts val="0"/>
                </a:spcAft>
                <a:buClr>
                  <a:schemeClr val="dk1"/>
                </a:buClr>
                <a:buSzPts val="1100"/>
                <a:buFont typeface="Arial"/>
                <a:buChar char="•"/>
              </a:pPr>
              <a:r>
                <a:rPr lang="en" sz="1100" b="0" i="0" u="none" strike="noStrike" cap="none" dirty="0">
                  <a:solidFill>
                    <a:schemeClr val="dk1"/>
                  </a:solidFill>
                  <a:latin typeface="Arial"/>
                  <a:ea typeface="Arial"/>
                  <a:cs typeface="Arial"/>
                  <a:sym typeface="Arial"/>
                </a:rPr>
                <a:t>Understanding the real-life scenarios</a:t>
              </a:r>
              <a:endParaRPr sz="1100" b="0" i="0" u="none" strike="noStrike" cap="none" dirty="0">
                <a:solidFill>
                  <a:srgbClr val="000000"/>
                </a:solidFill>
                <a:latin typeface="Arial"/>
                <a:ea typeface="Arial"/>
                <a:cs typeface="Arial"/>
                <a:sym typeface="Arial"/>
              </a:endParaRPr>
            </a:p>
            <a:p>
              <a:pPr marL="127000" marR="0" lvl="0" indent="-120650" algn="l" rtl="0">
                <a:lnSpc>
                  <a:spcPct val="100000"/>
                </a:lnSpc>
                <a:spcBef>
                  <a:spcPts val="0"/>
                </a:spcBef>
                <a:spcAft>
                  <a:spcPts val="0"/>
                </a:spcAft>
                <a:buClr>
                  <a:schemeClr val="dk1"/>
                </a:buClr>
                <a:buSzPts val="1100"/>
                <a:buFont typeface="Arial"/>
                <a:buChar char="•"/>
              </a:pPr>
              <a:r>
                <a:rPr lang="en" sz="1100" b="0" i="0" u="none" strike="noStrike" cap="none" dirty="0">
                  <a:solidFill>
                    <a:schemeClr val="dk1"/>
                  </a:solidFill>
                  <a:latin typeface="Arial"/>
                  <a:ea typeface="Arial"/>
                  <a:cs typeface="Arial"/>
                  <a:sym typeface="Arial"/>
                </a:rPr>
                <a:t>Code source investigation and study</a:t>
              </a:r>
              <a:endParaRPr sz="1100" b="0" i="0" u="none" strike="noStrike" cap="none" dirty="0">
                <a:solidFill>
                  <a:srgbClr val="000000"/>
                </a:solidFill>
                <a:latin typeface="Arial"/>
                <a:ea typeface="Arial"/>
                <a:cs typeface="Arial"/>
                <a:sym typeface="Arial"/>
              </a:endParaRPr>
            </a:p>
          </p:txBody>
        </p:sp>
        <p:sp>
          <p:nvSpPr>
            <p:cNvPr id="149" name="Google Shape;149;p3"/>
            <p:cNvSpPr txBox="1"/>
            <p:nvPr/>
          </p:nvSpPr>
          <p:spPr>
            <a:xfrm>
              <a:off x="1071825" y="3005788"/>
              <a:ext cx="1566131" cy="255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dirty="0">
                  <a:solidFill>
                    <a:schemeClr val="dk1"/>
                  </a:solidFill>
                  <a:latin typeface="Arial"/>
                  <a:ea typeface="Arial"/>
                  <a:cs typeface="Arial"/>
                  <a:sym typeface="Arial"/>
                </a:rPr>
                <a:t>Stage 1: Real-life Scenarios</a:t>
              </a:r>
              <a:endParaRPr sz="1000" b="1" i="0" u="none" strike="noStrike" cap="none" dirty="0">
                <a:solidFill>
                  <a:schemeClr val="dk1"/>
                </a:solidFill>
                <a:latin typeface="Arial"/>
                <a:ea typeface="Arial"/>
                <a:cs typeface="Arial"/>
                <a:sym typeface="Arial"/>
              </a:endParaRPr>
            </a:p>
          </p:txBody>
        </p:sp>
      </p:grpSp>
      <p:pic>
        <p:nvPicPr>
          <p:cNvPr id="150" name="Google Shape;150;p3" descr="Free Sliced Orange Fruit in Clear Drinking Glass Stock Photo"/>
          <p:cNvPicPr preferRelativeResize="0"/>
          <p:nvPr/>
        </p:nvPicPr>
        <p:blipFill rotWithShape="1">
          <a:blip r:embed="rId3">
            <a:alphaModFix/>
          </a:blip>
          <a:srcRect l="22760"/>
          <a:stretch/>
        </p:blipFill>
        <p:spPr>
          <a:xfrm>
            <a:off x="6494508" y="0"/>
            <a:ext cx="2649492" cy="5143500"/>
          </a:xfrm>
          <a:prstGeom prst="rect">
            <a:avLst/>
          </a:prstGeom>
          <a:noFill/>
          <a:ln>
            <a:noFill/>
          </a:ln>
        </p:spPr>
      </p:pic>
      <p:pic>
        <p:nvPicPr>
          <p:cNvPr id="151" name="Google Shape;151;p3" descr="Vector Logo] Trường Đại Học Khoa Học Và Công Nghệ Hà Nội – USTH - Download  Định Dạng EPS, SVG Cho AI, Corel » Hải Triều"/>
          <p:cNvPicPr preferRelativeResize="0"/>
          <p:nvPr/>
        </p:nvPicPr>
        <p:blipFill rotWithShape="1">
          <a:blip r:embed="rId4">
            <a:alphaModFix/>
          </a:blip>
          <a:srcRect/>
          <a:stretch/>
        </p:blipFill>
        <p:spPr>
          <a:xfrm>
            <a:off x="7711873" y="4349110"/>
            <a:ext cx="1266281" cy="544501"/>
          </a:xfrm>
          <a:prstGeom prst="rect">
            <a:avLst/>
          </a:prstGeom>
          <a:noFill/>
          <a:ln>
            <a:noFill/>
          </a:ln>
        </p:spPr>
      </p:pic>
      <p:pic>
        <p:nvPicPr>
          <p:cNvPr id="152" name="Google Shape;152;p3" descr="NICA's COVID-19 Antibody Therapy Resource Center"/>
          <p:cNvPicPr preferRelativeResize="0"/>
          <p:nvPr/>
        </p:nvPicPr>
        <p:blipFill rotWithShape="1">
          <a:blip r:embed="rId5">
            <a:alphaModFix/>
          </a:blip>
          <a:srcRect/>
          <a:stretch/>
        </p:blipFill>
        <p:spPr>
          <a:xfrm>
            <a:off x="847158" y="1524836"/>
            <a:ext cx="1515070" cy="926413"/>
          </a:xfrm>
          <a:prstGeom prst="rect">
            <a:avLst/>
          </a:prstGeom>
          <a:noFill/>
          <a:ln>
            <a:noFill/>
          </a:ln>
        </p:spPr>
      </p:pic>
      <p:pic>
        <p:nvPicPr>
          <p:cNvPr id="153" name="Google Shape;153;p3" descr="3D Illustration of interaction between Oseltamivir and 3CL-protease ..."/>
          <p:cNvPicPr preferRelativeResize="0"/>
          <p:nvPr/>
        </p:nvPicPr>
        <p:blipFill rotWithShape="1">
          <a:blip r:embed="rId6">
            <a:alphaModFix/>
          </a:blip>
          <a:srcRect/>
          <a:stretch/>
        </p:blipFill>
        <p:spPr>
          <a:xfrm>
            <a:off x="3853454" y="2319471"/>
            <a:ext cx="1414598" cy="915535"/>
          </a:xfrm>
          <a:prstGeom prst="rect">
            <a:avLst/>
          </a:prstGeom>
          <a:noFill/>
          <a:ln>
            <a:noFill/>
          </a:ln>
        </p:spPr>
      </p:pic>
      <p:pic>
        <p:nvPicPr>
          <p:cNvPr id="154" name="Google Shape;154;p3" descr="BioAct-Het: A Heterogeneous Siamese Neural Network for Bioactivity ..."/>
          <p:cNvPicPr preferRelativeResize="0"/>
          <p:nvPr/>
        </p:nvPicPr>
        <p:blipFill rotWithShape="1">
          <a:blip r:embed="rId7">
            <a:alphaModFix/>
          </a:blip>
          <a:srcRect/>
          <a:stretch/>
        </p:blipFill>
        <p:spPr>
          <a:xfrm>
            <a:off x="509683" y="3959979"/>
            <a:ext cx="1945443" cy="1051236"/>
          </a:xfrm>
          <a:prstGeom prst="rect">
            <a:avLst/>
          </a:prstGeom>
          <a:noFill/>
          <a:ln>
            <a:noFill/>
          </a:ln>
        </p:spPr>
      </p:pic>
      <p:sp>
        <p:nvSpPr>
          <p:cNvPr id="3" name="Slide Number Placeholder 2">
            <a:extLst>
              <a:ext uri="{FF2B5EF4-FFF2-40B4-BE49-F238E27FC236}">
                <a16:creationId xmlns:a16="http://schemas.microsoft.com/office/drawing/2014/main" id="{FACF22B4-1C1D-442A-9755-8002562B50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500"/>
                                        <p:tgtEl>
                                          <p:spTgt spid="152"/>
                                        </p:tgtEl>
                                      </p:cBhvr>
                                    </p:animEffect>
                                  </p:childTnLst>
                                </p:cTn>
                              </p:par>
                              <p:par>
                                <p:cTn id="13" presetID="10"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par>
                                <p:cTn id="21" presetID="10" presetClass="entr" presetSubtype="0" fill="hold" nodeType="with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fade">
                                      <p:cBhvr>
                                        <p:cTn id="23" dur="500"/>
                                        <p:tgtEl>
                                          <p:spTgt spid="1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500"/>
                                        <p:tgtEl>
                                          <p:spTgt spid="114"/>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26cfff902d9_3_42"/>
          <p:cNvSpPr txBox="1">
            <a:spLocks noGrp="1"/>
          </p:cNvSpPr>
          <p:nvPr>
            <p:ph type="title"/>
          </p:nvPr>
        </p:nvSpPr>
        <p:spPr>
          <a:xfrm>
            <a:off x="0" y="273844"/>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MODEL EVALUATION</a:t>
            </a:r>
            <a:endParaRPr/>
          </a:p>
        </p:txBody>
      </p:sp>
      <p:pic>
        <p:nvPicPr>
          <p:cNvPr id="474" name="Google Shape;474;g26cfff902d9_3_42" descr="Vector Logo] Trường Đại Học Khoa Học Và Công Nghệ Hà Nội – USTH - Download  Định Dạng EPS, SVG Cho AI, Corel » Hải Triều"/>
          <p:cNvPicPr preferRelativeResize="0"/>
          <p:nvPr/>
        </p:nvPicPr>
        <p:blipFill rotWithShape="1">
          <a:blip r:embed="rId3">
            <a:alphaModFix/>
          </a:blip>
          <a:srcRect/>
          <a:stretch/>
        </p:blipFill>
        <p:spPr>
          <a:xfrm>
            <a:off x="150157" y="67354"/>
            <a:ext cx="960423" cy="412981"/>
          </a:xfrm>
          <a:prstGeom prst="rect">
            <a:avLst/>
          </a:prstGeom>
          <a:noFill/>
          <a:ln>
            <a:noFill/>
          </a:ln>
        </p:spPr>
      </p:pic>
      <p:pic>
        <p:nvPicPr>
          <p:cNvPr id="475" name="Google Shape;475;g26cfff902d9_3_42"/>
          <p:cNvPicPr preferRelativeResize="0"/>
          <p:nvPr/>
        </p:nvPicPr>
        <p:blipFill>
          <a:blip r:embed="rId4">
            <a:alphaModFix/>
          </a:blip>
          <a:stretch>
            <a:fillRect/>
          </a:stretch>
        </p:blipFill>
        <p:spPr>
          <a:xfrm>
            <a:off x="614600" y="1397025"/>
            <a:ext cx="3153375" cy="3271675"/>
          </a:xfrm>
          <a:prstGeom prst="rect">
            <a:avLst/>
          </a:prstGeom>
          <a:noFill/>
          <a:ln>
            <a:noFill/>
          </a:ln>
        </p:spPr>
      </p:pic>
      <p:pic>
        <p:nvPicPr>
          <p:cNvPr id="476" name="Google Shape;476;g26cfff902d9_3_42"/>
          <p:cNvPicPr preferRelativeResize="0"/>
          <p:nvPr/>
        </p:nvPicPr>
        <p:blipFill>
          <a:blip r:embed="rId5">
            <a:alphaModFix/>
          </a:blip>
          <a:stretch>
            <a:fillRect/>
          </a:stretch>
        </p:blipFill>
        <p:spPr>
          <a:xfrm>
            <a:off x="3928750" y="1134125"/>
            <a:ext cx="4589326" cy="3665900"/>
          </a:xfrm>
          <a:prstGeom prst="rect">
            <a:avLst/>
          </a:prstGeom>
          <a:noFill/>
          <a:ln>
            <a:noFill/>
          </a:ln>
        </p:spPr>
      </p:pic>
      <p:sp>
        <p:nvSpPr>
          <p:cNvPr id="3" name="Slide Number Placeholder 2">
            <a:extLst>
              <a:ext uri="{FF2B5EF4-FFF2-40B4-BE49-F238E27FC236}">
                <a16:creationId xmlns:a16="http://schemas.microsoft.com/office/drawing/2014/main" id="{837F59FA-2B07-4A2B-A91F-F247F3FCC9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p:nvPr/>
        </p:nvSpPr>
        <p:spPr>
          <a:xfrm>
            <a:off x="5296554" y="215702"/>
            <a:ext cx="3762900" cy="4693200"/>
          </a:xfrm>
          <a:prstGeom prst="roundRect">
            <a:avLst>
              <a:gd name="adj" fmla="val 16667"/>
            </a:avLst>
          </a:prstGeom>
          <a:solidFill>
            <a:schemeClr val="lt1"/>
          </a:solid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 name="Google Shape;160;p4" descr="Review of Hydroxychloroquine Cardiotoxicity: Lessons From the COVID-19  Pandemic | Current Heart Failure Reports"/>
          <p:cNvPicPr preferRelativeResize="0"/>
          <p:nvPr/>
        </p:nvPicPr>
        <p:blipFill rotWithShape="1">
          <a:blip r:embed="rId3">
            <a:alphaModFix/>
          </a:blip>
          <a:srcRect/>
          <a:stretch/>
        </p:blipFill>
        <p:spPr>
          <a:xfrm>
            <a:off x="5722291" y="1342644"/>
            <a:ext cx="2947737" cy="3468871"/>
          </a:xfrm>
          <a:prstGeom prst="rect">
            <a:avLst/>
          </a:prstGeom>
          <a:noFill/>
          <a:ln>
            <a:noFill/>
          </a:ln>
        </p:spPr>
      </p:pic>
      <p:sp>
        <p:nvSpPr>
          <p:cNvPr id="161" name="Google Shape;161;p4"/>
          <p:cNvSpPr txBox="1">
            <a:spLocks noGrp="1"/>
          </p:cNvSpPr>
          <p:nvPr>
            <p:ph type="title"/>
          </p:nvPr>
        </p:nvSpPr>
        <p:spPr>
          <a:xfrm rot="5400000">
            <a:off x="-2103980" y="2532812"/>
            <a:ext cx="4769494" cy="545774"/>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400"/>
              <a:buFont typeface="Arial"/>
              <a:buNone/>
            </a:pPr>
            <a:r>
              <a:rPr lang="en" sz="4000" b="1" dirty="0">
                <a:solidFill>
                  <a:srgbClr val="747474"/>
                </a:solidFill>
                <a:latin typeface="Arial Black"/>
                <a:ea typeface="Arial Black"/>
                <a:cs typeface="Arial Black"/>
                <a:sym typeface="Arial Black"/>
              </a:rPr>
              <a:t>INTRODUCTION</a:t>
            </a:r>
            <a:endParaRPr sz="4000" dirty="0">
              <a:solidFill>
                <a:srgbClr val="747474"/>
              </a:solidFill>
              <a:latin typeface="Arial Black"/>
              <a:ea typeface="Arial Black"/>
              <a:cs typeface="Arial Black"/>
              <a:sym typeface="Arial Black"/>
            </a:endParaRPr>
          </a:p>
        </p:txBody>
      </p:sp>
      <p:pic>
        <p:nvPicPr>
          <p:cNvPr id="162" name="Google Shape;162;p4" descr="Vector Logo] Trường Đại Học Khoa Học Và Công Nghệ Hà Nội – USTH - Download  Định Dạng EPS, SVG Cho AI, Corel » Hải Triều"/>
          <p:cNvPicPr preferRelativeResize="0"/>
          <p:nvPr/>
        </p:nvPicPr>
        <p:blipFill rotWithShape="1">
          <a:blip r:embed="rId4">
            <a:alphaModFix/>
          </a:blip>
          <a:srcRect/>
          <a:stretch/>
        </p:blipFill>
        <p:spPr>
          <a:xfrm>
            <a:off x="150157" y="67354"/>
            <a:ext cx="960422" cy="412981"/>
          </a:xfrm>
          <a:prstGeom prst="rect">
            <a:avLst/>
          </a:prstGeom>
          <a:noFill/>
          <a:ln>
            <a:noFill/>
          </a:ln>
        </p:spPr>
      </p:pic>
      <p:pic>
        <p:nvPicPr>
          <p:cNvPr id="163" name="Google Shape;163;p4" descr="Chloroquine, Hydroxychloroquine et Coronavirus (Covid-19) : tout savoir"/>
          <p:cNvPicPr preferRelativeResize="0"/>
          <p:nvPr/>
        </p:nvPicPr>
        <p:blipFill rotWithShape="1">
          <a:blip r:embed="rId5">
            <a:alphaModFix/>
          </a:blip>
          <a:srcRect l="9191" r="7063" b="5814"/>
          <a:stretch/>
        </p:blipFill>
        <p:spPr>
          <a:xfrm>
            <a:off x="5385390" y="447025"/>
            <a:ext cx="1486800" cy="1672200"/>
          </a:xfrm>
          <a:prstGeom prst="roundRect">
            <a:avLst>
              <a:gd name="adj" fmla="val 15368"/>
            </a:avLst>
          </a:prstGeom>
          <a:noFill/>
          <a:ln>
            <a:noFill/>
          </a:ln>
        </p:spPr>
      </p:pic>
      <p:sp>
        <p:nvSpPr>
          <p:cNvPr id="164" name="Google Shape;164;p4"/>
          <p:cNvSpPr txBox="1"/>
          <p:nvPr/>
        </p:nvSpPr>
        <p:spPr>
          <a:xfrm>
            <a:off x="1421143" y="683834"/>
            <a:ext cx="2869018" cy="392385"/>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dirty="0">
                <a:solidFill>
                  <a:schemeClr val="dk1"/>
                </a:solidFill>
                <a:latin typeface="Arial"/>
                <a:ea typeface="Arial"/>
                <a:cs typeface="Arial"/>
                <a:sym typeface="Arial"/>
              </a:rPr>
              <a:t>COVID-19</a:t>
            </a:r>
            <a:r>
              <a:rPr lang="en" sz="1400" b="0" i="0" u="none" strike="noStrike" cap="none" dirty="0">
                <a:solidFill>
                  <a:schemeClr val="dk1"/>
                </a:solidFill>
                <a:latin typeface="Arial"/>
                <a:ea typeface="Arial"/>
                <a:cs typeface="Arial"/>
                <a:sym typeface="Arial"/>
              </a:rPr>
              <a:t> – An emerging disease</a:t>
            </a:r>
            <a:endParaRPr sz="1100" b="0" i="0" u="none" strike="noStrike" cap="none" dirty="0">
              <a:solidFill>
                <a:srgbClr val="000000"/>
              </a:solidFill>
              <a:latin typeface="Arial"/>
              <a:ea typeface="Arial"/>
              <a:cs typeface="Arial"/>
              <a:sym typeface="Arial"/>
            </a:endParaRPr>
          </a:p>
        </p:txBody>
      </p:sp>
      <p:sp>
        <p:nvSpPr>
          <p:cNvPr id="165" name="Google Shape;165;p4"/>
          <p:cNvSpPr txBox="1"/>
          <p:nvPr/>
        </p:nvSpPr>
        <p:spPr>
          <a:xfrm>
            <a:off x="6698930" y="551855"/>
            <a:ext cx="2359200" cy="6231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Clr>
                <a:srgbClr val="000000"/>
              </a:buClr>
              <a:buSzPts val="1200"/>
              <a:buFont typeface="Arial"/>
              <a:buNone/>
            </a:pPr>
            <a:r>
              <a:rPr lang="en" sz="1200" b="1" i="0" u="none" strike="noStrike" cap="none" dirty="0">
                <a:solidFill>
                  <a:schemeClr val="dk1"/>
                </a:solidFill>
                <a:latin typeface="Arial"/>
                <a:ea typeface="Arial"/>
                <a:cs typeface="Arial"/>
                <a:sym typeface="Arial"/>
              </a:rPr>
              <a:t>An antimalarial and immunosuppressive drug </a:t>
            </a:r>
            <a:endParaRPr sz="1200" b="0" i="0" u="none" strike="noStrike" cap="none" dirty="0">
              <a:solidFill>
                <a:srgbClr val="000000"/>
              </a:solidFill>
              <a:latin typeface="Arial"/>
              <a:ea typeface="Arial"/>
              <a:cs typeface="Arial"/>
              <a:sym typeface="Arial"/>
            </a:endParaRPr>
          </a:p>
        </p:txBody>
      </p:sp>
      <p:pic>
        <p:nvPicPr>
          <p:cNvPr id="166" name="Google Shape;166;p4"/>
          <p:cNvPicPr preferRelativeResize="0"/>
          <p:nvPr/>
        </p:nvPicPr>
        <p:blipFill rotWithShape="1">
          <a:blip r:embed="rId6">
            <a:alphaModFix/>
          </a:blip>
          <a:srcRect b="24087"/>
          <a:stretch/>
        </p:blipFill>
        <p:spPr>
          <a:xfrm>
            <a:off x="1270015" y="3390135"/>
            <a:ext cx="866047" cy="657443"/>
          </a:xfrm>
          <a:prstGeom prst="rect">
            <a:avLst/>
          </a:prstGeom>
          <a:noFill/>
          <a:ln>
            <a:noFill/>
          </a:ln>
        </p:spPr>
      </p:pic>
      <p:sp>
        <p:nvSpPr>
          <p:cNvPr id="167" name="Google Shape;167;p4"/>
          <p:cNvSpPr txBox="1"/>
          <p:nvPr/>
        </p:nvSpPr>
        <p:spPr>
          <a:xfrm>
            <a:off x="1992922" y="3755190"/>
            <a:ext cx="2039341" cy="2923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300" b="0" i="0" u="none" strike="noStrike" cap="none">
                <a:solidFill>
                  <a:srgbClr val="202122"/>
                </a:solidFill>
                <a:latin typeface="Arial"/>
                <a:ea typeface="Arial"/>
                <a:cs typeface="Arial"/>
                <a:sym typeface="Arial"/>
              </a:rPr>
              <a:t> Total ~7,040,264 deaths</a:t>
            </a:r>
            <a:endParaRPr sz="1300" b="0" i="0" u="none" strike="noStrike" cap="none">
              <a:solidFill>
                <a:srgbClr val="000000"/>
              </a:solidFill>
              <a:latin typeface="Arial"/>
              <a:ea typeface="Arial"/>
              <a:cs typeface="Arial"/>
              <a:sym typeface="Arial"/>
            </a:endParaRPr>
          </a:p>
        </p:txBody>
      </p:sp>
      <p:pic>
        <p:nvPicPr>
          <p:cNvPr id="168" name="Google Shape;168;p4" descr="World Icon PNG Images, Vectors Free Download - Pngtree"/>
          <p:cNvPicPr preferRelativeResize="0"/>
          <p:nvPr/>
        </p:nvPicPr>
        <p:blipFill rotWithShape="1">
          <a:blip r:embed="rId7">
            <a:alphaModFix/>
          </a:blip>
          <a:srcRect/>
          <a:stretch/>
        </p:blipFill>
        <p:spPr>
          <a:xfrm>
            <a:off x="1270015" y="4141816"/>
            <a:ext cx="949397" cy="949397"/>
          </a:xfrm>
          <a:prstGeom prst="rect">
            <a:avLst/>
          </a:prstGeom>
          <a:noFill/>
          <a:ln>
            <a:noFill/>
          </a:ln>
        </p:spPr>
      </p:pic>
      <p:sp>
        <p:nvSpPr>
          <p:cNvPr id="169" name="Google Shape;169;p4"/>
          <p:cNvSpPr txBox="1"/>
          <p:nvPr/>
        </p:nvSpPr>
        <p:spPr>
          <a:xfrm>
            <a:off x="2125968" y="4616514"/>
            <a:ext cx="1856598" cy="2923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300" b="0" i="0" u="none" strike="noStrike" cap="none" dirty="0">
                <a:solidFill>
                  <a:srgbClr val="202122"/>
                </a:solidFill>
                <a:latin typeface="Arial"/>
                <a:ea typeface="Arial"/>
                <a:cs typeface="Arial"/>
                <a:sym typeface="Arial"/>
              </a:rPr>
              <a:t>5</a:t>
            </a:r>
            <a:r>
              <a:rPr lang="en" sz="1300" b="0" i="0" u="none" strike="noStrike" cap="none" baseline="30000" dirty="0">
                <a:solidFill>
                  <a:srgbClr val="202122"/>
                </a:solidFill>
                <a:latin typeface="Arial"/>
                <a:ea typeface="Arial"/>
                <a:cs typeface="Arial"/>
                <a:sym typeface="Arial"/>
              </a:rPr>
              <a:t>th</a:t>
            </a:r>
            <a:r>
              <a:rPr lang="en" sz="1300" b="0" i="0" u="none" strike="noStrike" cap="none" dirty="0">
                <a:solidFill>
                  <a:srgbClr val="202122"/>
                </a:solidFill>
                <a:latin typeface="Arial"/>
                <a:ea typeface="Arial"/>
                <a:cs typeface="Arial"/>
                <a:sym typeface="Arial"/>
              </a:rPr>
              <a:t> deadliest pandemic</a:t>
            </a:r>
            <a:endParaRPr sz="1300" b="0" i="0" u="none" strike="noStrike" cap="none" dirty="0">
              <a:solidFill>
                <a:srgbClr val="000000"/>
              </a:solidFill>
              <a:latin typeface="Arial"/>
              <a:ea typeface="Arial"/>
              <a:cs typeface="Arial"/>
              <a:sym typeface="Arial"/>
            </a:endParaRPr>
          </a:p>
        </p:txBody>
      </p:sp>
      <p:pic>
        <p:nvPicPr>
          <p:cNvPr id="170" name="Google Shape;170;p4" descr="Virus Png Images – Browse 121,087 Stock Photos, Vectors, and Video | Adobe  Stock"/>
          <p:cNvPicPr preferRelativeResize="0"/>
          <p:nvPr/>
        </p:nvPicPr>
        <p:blipFill rotWithShape="1">
          <a:blip r:embed="rId8">
            <a:alphaModFix/>
          </a:blip>
          <a:srcRect r="11329"/>
          <a:stretch/>
        </p:blipFill>
        <p:spPr>
          <a:xfrm>
            <a:off x="2680438" y="1550917"/>
            <a:ext cx="2489825" cy="1572091"/>
          </a:xfrm>
          <a:prstGeom prst="rect">
            <a:avLst/>
          </a:prstGeom>
          <a:noFill/>
          <a:ln>
            <a:noFill/>
          </a:ln>
        </p:spPr>
      </p:pic>
      <p:pic>
        <p:nvPicPr>
          <p:cNvPr id="171" name="Google Shape;171;p4" descr="man using face mask character Stock Vector Image &amp; Art - Alamy"/>
          <p:cNvPicPr preferRelativeResize="0"/>
          <p:nvPr/>
        </p:nvPicPr>
        <p:blipFill rotWithShape="1">
          <a:blip r:embed="rId9">
            <a:alphaModFix/>
          </a:blip>
          <a:srcRect b="9358"/>
          <a:stretch/>
        </p:blipFill>
        <p:spPr>
          <a:xfrm>
            <a:off x="783963" y="1441274"/>
            <a:ext cx="1360222" cy="1572091"/>
          </a:xfrm>
          <a:prstGeom prst="rect">
            <a:avLst/>
          </a:prstGeom>
          <a:noFill/>
          <a:ln>
            <a:noFill/>
          </a:ln>
        </p:spPr>
      </p:pic>
      <p:sp>
        <p:nvSpPr>
          <p:cNvPr id="3" name="Slide Number Placeholder 2">
            <a:extLst>
              <a:ext uri="{FF2B5EF4-FFF2-40B4-BE49-F238E27FC236}">
                <a16:creationId xmlns:a16="http://schemas.microsoft.com/office/drawing/2014/main" id="{6A0EB791-69AD-4954-98CA-7B8F5EB389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1026" name="Picture 2">
            <a:extLst>
              <a:ext uri="{FF2B5EF4-FFF2-40B4-BE49-F238E27FC236}">
                <a16:creationId xmlns:a16="http://schemas.microsoft.com/office/drawing/2014/main" id="{028FC56B-D4EB-4973-A847-0928801C25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3970" y="3456149"/>
            <a:ext cx="758049" cy="684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10" presetClass="entr" presetSubtype="0"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500"/>
                                        <p:tgtEl>
                                          <p:spTgt spid="171"/>
                                        </p:tgtEl>
                                      </p:cBhvr>
                                    </p:animEffect>
                                  </p:childTnLst>
                                </p:cTn>
                              </p:par>
                              <p:par>
                                <p:cTn id="11" presetID="10" presetClass="entr" presetSubtype="0" fill="hold" nodeType="with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fade">
                                      <p:cBhvr>
                                        <p:cTn id="18" dur="500"/>
                                        <p:tgtEl>
                                          <p:spTgt spid="167"/>
                                        </p:tgtEl>
                                      </p:cBhvr>
                                    </p:animEffect>
                                  </p:childTnLst>
                                </p:cTn>
                              </p:par>
                              <p:par>
                                <p:cTn id="19" presetID="10" presetClass="entr" presetSubtype="0" fill="hold" nodeType="withEffect">
                                  <p:stCondLst>
                                    <p:cond delay="0"/>
                                  </p:stCondLst>
                                  <p:childTnLst>
                                    <p:set>
                                      <p:cBhvr>
                                        <p:cTn id="20" dur="1" fill="hold">
                                          <p:stCondLst>
                                            <p:cond delay="0"/>
                                          </p:stCondLst>
                                        </p:cTn>
                                        <p:tgtEl>
                                          <p:spTgt spid="166"/>
                                        </p:tgtEl>
                                        <p:attrNameLst>
                                          <p:attrName>style.visibility</p:attrName>
                                        </p:attrNameLst>
                                      </p:cBhvr>
                                      <p:to>
                                        <p:strVal val="visible"/>
                                      </p:to>
                                    </p:set>
                                    <p:animEffect transition="in" filter="fade">
                                      <p:cBhvr>
                                        <p:cTn id="21" dur="500"/>
                                        <p:tgtEl>
                                          <p:spTgt spid="166"/>
                                        </p:tgtEl>
                                      </p:cBhvr>
                                    </p:animEffect>
                                  </p:childTnLst>
                                </p:cTn>
                              </p:par>
                              <p:par>
                                <p:cTn id="22" presetID="10" presetClass="entr" presetSubtype="0" fill="hold" nodeType="withEffect">
                                  <p:stCondLst>
                                    <p:cond delay="0"/>
                                  </p:stCondLst>
                                  <p:childTnLst>
                                    <p:set>
                                      <p:cBhvr>
                                        <p:cTn id="23" dur="1" fill="hold">
                                          <p:stCondLst>
                                            <p:cond delay="0"/>
                                          </p:stCondLst>
                                        </p:cTn>
                                        <p:tgtEl>
                                          <p:spTgt spid="168"/>
                                        </p:tgtEl>
                                        <p:attrNameLst>
                                          <p:attrName>style.visibility</p:attrName>
                                        </p:attrNameLst>
                                      </p:cBhvr>
                                      <p:to>
                                        <p:strVal val="visible"/>
                                      </p:to>
                                    </p:set>
                                    <p:animEffect transition="in" filter="fade">
                                      <p:cBhvr>
                                        <p:cTn id="24" dur="500"/>
                                        <p:tgtEl>
                                          <p:spTgt spid="168"/>
                                        </p:tgtEl>
                                      </p:cBhvr>
                                    </p:animEffec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169"/>
                                        </p:tgtEl>
                                        <p:attrNameLst>
                                          <p:attrName>style.visibility</p:attrName>
                                        </p:attrNameLst>
                                      </p:cBhvr>
                                      <p:to>
                                        <p:strVal val="visible"/>
                                      </p:to>
                                    </p:set>
                                    <p:animEffect transition="in" filter="fade">
                                      <p:cBhvr>
                                        <p:cTn id="29" dur="500"/>
                                        <p:tgtEl>
                                          <p:spTgt spid="16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500"/>
                                        <p:tgtEl>
                                          <p:spTgt spid="163"/>
                                        </p:tgtEl>
                                      </p:cBhvr>
                                    </p:animEffect>
                                  </p:childTnLst>
                                </p:cTn>
                              </p:par>
                              <p:par>
                                <p:cTn id="38" presetID="10"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500"/>
                                        <p:tgtEl>
                                          <p:spTgt spid="16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INSPIRATION FOR PROJECT’S STUDIES</a:t>
            </a:r>
            <a:endParaRPr/>
          </a:p>
        </p:txBody>
      </p:sp>
      <p:sp>
        <p:nvSpPr>
          <p:cNvPr id="177" name="Google Shape;177;p5"/>
          <p:cNvSpPr/>
          <p:nvPr/>
        </p:nvSpPr>
        <p:spPr>
          <a:xfrm>
            <a:off x="210741" y="1142391"/>
            <a:ext cx="8722518" cy="3727265"/>
          </a:xfrm>
          <a:prstGeom prst="roundRect">
            <a:avLst>
              <a:gd name="adj" fmla="val 16667"/>
            </a:avLst>
          </a:prstGeom>
          <a:noFill/>
          <a:ln w="76200" cap="flat" cmpd="sng">
            <a:solidFill>
              <a:schemeClr val="dk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 name="Google Shape;178;p5"/>
          <p:cNvSpPr txBox="1"/>
          <p:nvPr/>
        </p:nvSpPr>
        <p:spPr>
          <a:xfrm>
            <a:off x="523881" y="2532688"/>
            <a:ext cx="1028700" cy="2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Oseltamivir</a:t>
            </a:r>
            <a:endParaRPr sz="1400" b="0" i="0" u="none" strike="noStrike" cap="none">
              <a:solidFill>
                <a:schemeClr val="dk1"/>
              </a:solidFill>
              <a:latin typeface="Arial"/>
              <a:ea typeface="Arial"/>
              <a:cs typeface="Arial"/>
              <a:sym typeface="Arial"/>
            </a:endParaRPr>
          </a:p>
        </p:txBody>
      </p:sp>
      <p:sp>
        <p:nvSpPr>
          <p:cNvPr id="179" name="Google Shape;179;p5"/>
          <p:cNvSpPr txBox="1"/>
          <p:nvPr/>
        </p:nvSpPr>
        <p:spPr>
          <a:xfrm>
            <a:off x="528644" y="4373084"/>
            <a:ext cx="1200300" cy="2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Molnupiravir</a:t>
            </a:r>
            <a:endParaRPr sz="1400" b="0" i="0" u="none" strike="noStrike" cap="none">
              <a:solidFill>
                <a:schemeClr val="dk1"/>
              </a:solidFill>
              <a:latin typeface="Arial"/>
              <a:ea typeface="Arial"/>
              <a:cs typeface="Arial"/>
              <a:sym typeface="Arial"/>
            </a:endParaRPr>
          </a:p>
        </p:txBody>
      </p:sp>
      <p:sp>
        <p:nvSpPr>
          <p:cNvPr id="180" name="Google Shape;180;p5"/>
          <p:cNvSpPr txBox="1"/>
          <p:nvPr/>
        </p:nvSpPr>
        <p:spPr>
          <a:xfrm>
            <a:off x="2371331" y="3316040"/>
            <a:ext cx="1028700" cy="2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Remdesivir</a:t>
            </a:r>
            <a:endParaRPr sz="1400" b="0" i="0" u="none" strike="noStrike" cap="none">
              <a:solidFill>
                <a:schemeClr val="dk1"/>
              </a:solidFill>
              <a:latin typeface="Arial"/>
              <a:ea typeface="Arial"/>
              <a:cs typeface="Arial"/>
              <a:sym typeface="Arial"/>
            </a:endParaRPr>
          </a:p>
        </p:txBody>
      </p:sp>
      <p:pic>
        <p:nvPicPr>
          <p:cNvPr id="181" name="Google Shape;181;p5"/>
          <p:cNvPicPr preferRelativeResize="0"/>
          <p:nvPr/>
        </p:nvPicPr>
        <p:blipFill rotWithShape="1">
          <a:blip r:embed="rId3">
            <a:alphaModFix/>
          </a:blip>
          <a:srcRect/>
          <a:stretch/>
        </p:blipFill>
        <p:spPr>
          <a:xfrm>
            <a:off x="331011" y="1142401"/>
            <a:ext cx="1528775" cy="1528775"/>
          </a:xfrm>
          <a:prstGeom prst="rect">
            <a:avLst/>
          </a:prstGeom>
          <a:noFill/>
          <a:ln>
            <a:noFill/>
          </a:ln>
        </p:spPr>
      </p:pic>
      <p:pic>
        <p:nvPicPr>
          <p:cNvPr id="182" name="Google Shape;182;p5" descr="Molnupiravir – Wikipedia tiếng Việt"/>
          <p:cNvPicPr preferRelativeResize="0"/>
          <p:nvPr/>
        </p:nvPicPr>
        <p:blipFill rotWithShape="1">
          <a:blip r:embed="rId4">
            <a:alphaModFix/>
          </a:blip>
          <a:srcRect/>
          <a:stretch/>
        </p:blipFill>
        <p:spPr>
          <a:xfrm>
            <a:off x="490531" y="3333250"/>
            <a:ext cx="1095375" cy="1007670"/>
          </a:xfrm>
          <a:prstGeom prst="rect">
            <a:avLst/>
          </a:prstGeom>
          <a:noFill/>
          <a:ln>
            <a:noFill/>
          </a:ln>
        </p:spPr>
      </p:pic>
      <p:pic>
        <p:nvPicPr>
          <p:cNvPr id="183" name="Google Shape;183;p5" descr="Remdesivir – Wikipedia tiếng Việt"/>
          <p:cNvPicPr preferRelativeResize="0"/>
          <p:nvPr/>
        </p:nvPicPr>
        <p:blipFill rotWithShape="1">
          <a:blip r:embed="rId5">
            <a:alphaModFix/>
          </a:blip>
          <a:srcRect/>
          <a:stretch/>
        </p:blipFill>
        <p:spPr>
          <a:xfrm>
            <a:off x="2121301" y="2026147"/>
            <a:ext cx="1528762" cy="1289895"/>
          </a:xfrm>
          <a:prstGeom prst="rect">
            <a:avLst/>
          </a:prstGeom>
          <a:noFill/>
          <a:ln>
            <a:noFill/>
          </a:ln>
        </p:spPr>
      </p:pic>
      <p:sp>
        <p:nvSpPr>
          <p:cNvPr id="184" name="Google Shape;184;p5"/>
          <p:cNvSpPr/>
          <p:nvPr/>
        </p:nvSpPr>
        <p:spPr>
          <a:xfrm>
            <a:off x="4021145" y="2781687"/>
            <a:ext cx="733806" cy="363474"/>
          </a:xfrm>
          <a:prstGeom prst="rightArrow">
            <a:avLst>
              <a:gd name="adj1" fmla="val 50000"/>
              <a:gd name="adj2" fmla="val 50000"/>
            </a:avLst>
          </a:prstGeom>
          <a:no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5" name="Google Shape;185;p5"/>
          <p:cNvSpPr txBox="1"/>
          <p:nvPr/>
        </p:nvSpPr>
        <p:spPr>
          <a:xfrm>
            <a:off x="5148857" y="2761863"/>
            <a:ext cx="764381" cy="27699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1F1F1F"/>
                </a:solidFill>
                <a:latin typeface="Arial"/>
                <a:ea typeface="Arial"/>
                <a:cs typeface="Arial"/>
                <a:sym typeface="Arial"/>
              </a:rPr>
              <a:t>Chills</a:t>
            </a:r>
            <a:endParaRPr sz="1400" b="0" i="0" u="none" strike="noStrike" cap="none">
              <a:solidFill>
                <a:schemeClr val="dk1"/>
              </a:solidFill>
              <a:latin typeface="Arial"/>
              <a:ea typeface="Arial"/>
              <a:cs typeface="Arial"/>
              <a:sym typeface="Arial"/>
            </a:endParaRPr>
          </a:p>
        </p:txBody>
      </p:sp>
      <p:sp>
        <p:nvSpPr>
          <p:cNvPr id="186" name="Google Shape;186;p5"/>
          <p:cNvSpPr txBox="1"/>
          <p:nvPr/>
        </p:nvSpPr>
        <p:spPr>
          <a:xfrm>
            <a:off x="7295554" y="2761863"/>
            <a:ext cx="1092994" cy="27699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1F1F1F"/>
                </a:solidFill>
                <a:latin typeface="Arial"/>
                <a:ea typeface="Arial"/>
                <a:cs typeface="Arial"/>
                <a:sym typeface="Arial"/>
              </a:rPr>
              <a:t>Back pain</a:t>
            </a:r>
            <a:endParaRPr sz="1400" b="0" i="0" u="none" strike="noStrike" cap="none">
              <a:solidFill>
                <a:schemeClr val="dk1"/>
              </a:solidFill>
              <a:latin typeface="Arial"/>
              <a:ea typeface="Arial"/>
              <a:cs typeface="Arial"/>
              <a:sym typeface="Arial"/>
            </a:endParaRPr>
          </a:p>
        </p:txBody>
      </p:sp>
      <p:sp>
        <p:nvSpPr>
          <p:cNvPr id="187" name="Google Shape;187;p5"/>
          <p:cNvSpPr txBox="1"/>
          <p:nvPr/>
        </p:nvSpPr>
        <p:spPr>
          <a:xfrm>
            <a:off x="5148857" y="4334877"/>
            <a:ext cx="650081" cy="27699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1F1F1F"/>
                </a:solidFill>
                <a:latin typeface="Arial"/>
                <a:ea typeface="Arial"/>
                <a:cs typeface="Arial"/>
                <a:sym typeface="Arial"/>
              </a:rPr>
              <a:t>Fever</a:t>
            </a:r>
            <a:endParaRPr sz="1400" b="0" i="0" u="none" strike="noStrike" cap="none">
              <a:solidFill>
                <a:schemeClr val="dk1"/>
              </a:solidFill>
              <a:latin typeface="Arial"/>
              <a:ea typeface="Arial"/>
              <a:cs typeface="Arial"/>
              <a:sym typeface="Arial"/>
            </a:endParaRPr>
          </a:p>
        </p:txBody>
      </p:sp>
      <p:sp>
        <p:nvSpPr>
          <p:cNvPr id="188" name="Google Shape;188;p5"/>
          <p:cNvSpPr txBox="1"/>
          <p:nvPr/>
        </p:nvSpPr>
        <p:spPr>
          <a:xfrm>
            <a:off x="7168753" y="4342021"/>
            <a:ext cx="1346597" cy="27699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1F1F1F"/>
                </a:solidFill>
                <a:latin typeface="Arial"/>
                <a:ea typeface="Arial"/>
                <a:cs typeface="Arial"/>
                <a:sym typeface="Arial"/>
              </a:rPr>
              <a:t>Fast heartbeat</a:t>
            </a:r>
            <a:endParaRPr sz="1400" b="0" i="0" u="none" strike="noStrike" cap="none">
              <a:solidFill>
                <a:schemeClr val="dk1"/>
              </a:solidFill>
              <a:latin typeface="Arial"/>
              <a:ea typeface="Arial"/>
              <a:cs typeface="Arial"/>
              <a:sym typeface="Arial"/>
            </a:endParaRPr>
          </a:p>
        </p:txBody>
      </p:sp>
      <p:pic>
        <p:nvPicPr>
          <p:cNvPr id="189" name="Google Shape;189;p5" descr="Chills free vector icons designed by Freepik"/>
          <p:cNvPicPr preferRelativeResize="0"/>
          <p:nvPr/>
        </p:nvPicPr>
        <p:blipFill rotWithShape="1">
          <a:blip r:embed="rId6">
            <a:alphaModFix/>
          </a:blip>
          <a:srcRect/>
          <a:stretch/>
        </p:blipFill>
        <p:spPr>
          <a:xfrm>
            <a:off x="4903353" y="1403195"/>
            <a:ext cx="1255389" cy="1255389"/>
          </a:xfrm>
          <a:prstGeom prst="rect">
            <a:avLst/>
          </a:prstGeom>
          <a:noFill/>
          <a:ln>
            <a:noFill/>
          </a:ln>
        </p:spPr>
      </p:pic>
      <p:pic>
        <p:nvPicPr>
          <p:cNvPr id="190" name="Google Shape;190;p5" descr="Do you have back pain? Visit the Back Doctor | Dr. Baremboym Chiropractor"/>
          <p:cNvPicPr preferRelativeResize="0"/>
          <p:nvPr/>
        </p:nvPicPr>
        <p:blipFill rotWithShape="1">
          <a:blip r:embed="rId7">
            <a:alphaModFix/>
          </a:blip>
          <a:srcRect/>
          <a:stretch/>
        </p:blipFill>
        <p:spPr>
          <a:xfrm>
            <a:off x="7168753" y="1357590"/>
            <a:ext cx="1346597" cy="1346597"/>
          </a:xfrm>
          <a:prstGeom prst="rect">
            <a:avLst/>
          </a:prstGeom>
          <a:noFill/>
          <a:ln>
            <a:noFill/>
          </a:ln>
        </p:spPr>
      </p:pic>
      <p:pic>
        <p:nvPicPr>
          <p:cNvPr id="191" name="Google Shape;191;p5" descr="Fever Stock Illustrations – 155,219 Fever Stock Illustrations, Vectors &amp;  Clipart - Dreamstime"/>
          <p:cNvPicPr preferRelativeResize="0"/>
          <p:nvPr/>
        </p:nvPicPr>
        <p:blipFill rotWithShape="1">
          <a:blip r:embed="rId8">
            <a:alphaModFix/>
          </a:blip>
          <a:srcRect/>
          <a:stretch/>
        </p:blipFill>
        <p:spPr>
          <a:xfrm>
            <a:off x="4857749" y="2988280"/>
            <a:ext cx="1346597" cy="1346597"/>
          </a:xfrm>
          <a:prstGeom prst="rect">
            <a:avLst/>
          </a:prstGeom>
          <a:noFill/>
          <a:ln>
            <a:noFill/>
          </a:ln>
        </p:spPr>
      </p:pic>
      <p:pic>
        <p:nvPicPr>
          <p:cNvPr id="192" name="Google Shape;192;p5" descr="Premium Vector | Hand drawn heart and pulse illustration"/>
          <p:cNvPicPr preferRelativeResize="0"/>
          <p:nvPr/>
        </p:nvPicPr>
        <p:blipFill rotWithShape="1">
          <a:blip r:embed="rId9">
            <a:alphaModFix/>
          </a:blip>
          <a:srcRect/>
          <a:stretch/>
        </p:blipFill>
        <p:spPr>
          <a:xfrm>
            <a:off x="7195955" y="3277693"/>
            <a:ext cx="1292191" cy="949534"/>
          </a:xfrm>
          <a:prstGeom prst="rect">
            <a:avLst/>
          </a:prstGeom>
          <a:noFill/>
          <a:ln>
            <a:noFill/>
          </a:ln>
        </p:spPr>
      </p:pic>
      <p:pic>
        <p:nvPicPr>
          <p:cNvPr id="193" name="Google Shape;193;p5" descr="Vector Logo] Trường Đại Học Khoa Học Và Công Nghệ Hà Nội – USTH - Download  Định Dạng EPS, SVG Cho AI, Corel » Hải Triều"/>
          <p:cNvPicPr preferRelativeResize="0"/>
          <p:nvPr/>
        </p:nvPicPr>
        <p:blipFill rotWithShape="1">
          <a:blip r:embed="rId10">
            <a:alphaModFix/>
          </a:blip>
          <a:srcRect/>
          <a:stretch/>
        </p:blipFill>
        <p:spPr>
          <a:xfrm>
            <a:off x="150157" y="67354"/>
            <a:ext cx="960422" cy="412981"/>
          </a:xfrm>
          <a:prstGeom prst="rect">
            <a:avLst/>
          </a:prstGeom>
          <a:noFill/>
          <a:ln>
            <a:noFill/>
          </a:ln>
        </p:spPr>
      </p:pic>
      <p:sp>
        <p:nvSpPr>
          <p:cNvPr id="3" name="Slide Number Placeholder 2">
            <a:extLst>
              <a:ext uri="{FF2B5EF4-FFF2-40B4-BE49-F238E27FC236}">
                <a16:creationId xmlns:a16="http://schemas.microsoft.com/office/drawing/2014/main" id="{49FFF2AD-8B3A-4526-8C59-3CB7D4999B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par>
                                <p:cTn id="8" presetID="10" presetClass="entr" presetSubtype="0"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fade">
                                      <p:cBhvr>
                                        <p:cTn id="10" dur="500"/>
                                        <p:tgtEl>
                                          <p:spTgt spid="179"/>
                                        </p:tgtEl>
                                      </p:cBhvr>
                                    </p:animEffect>
                                  </p:childTnLst>
                                </p:cTn>
                              </p:par>
                              <p:par>
                                <p:cTn id="11" presetID="10" presetClass="entr" presetSubtype="0" fill="hold" nodeType="with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par>
                                <p:cTn id="14" presetID="10" presetClass="entr" presetSubtype="0" fill="hold" nodeType="withEffect">
                                  <p:stCondLst>
                                    <p:cond delay="0"/>
                                  </p:stCondLst>
                                  <p:childTnLst>
                                    <p:set>
                                      <p:cBhvr>
                                        <p:cTn id="15" dur="1" fill="hold">
                                          <p:stCondLst>
                                            <p:cond delay="0"/>
                                          </p:stCondLst>
                                        </p:cTn>
                                        <p:tgtEl>
                                          <p:spTgt spid="181"/>
                                        </p:tgtEl>
                                        <p:attrNameLst>
                                          <p:attrName>style.visibility</p:attrName>
                                        </p:attrNameLst>
                                      </p:cBhvr>
                                      <p:to>
                                        <p:strVal val="visible"/>
                                      </p:to>
                                    </p:set>
                                    <p:animEffect transition="in" filter="fade">
                                      <p:cBhvr>
                                        <p:cTn id="16" dur="500"/>
                                        <p:tgtEl>
                                          <p:spTgt spid="181"/>
                                        </p:tgtEl>
                                      </p:cBhvr>
                                    </p:animEffect>
                                  </p:childTnLst>
                                </p:cTn>
                              </p:par>
                              <p:par>
                                <p:cTn id="17" presetID="10" presetClass="entr" presetSubtype="0" fill="hold" nodeType="withEffect">
                                  <p:stCondLst>
                                    <p:cond delay="0"/>
                                  </p:stCondLst>
                                  <p:childTnLst>
                                    <p:set>
                                      <p:cBhvr>
                                        <p:cTn id="18" dur="1" fill="hold">
                                          <p:stCondLst>
                                            <p:cond delay="0"/>
                                          </p:stCondLst>
                                        </p:cTn>
                                        <p:tgtEl>
                                          <p:spTgt spid="182"/>
                                        </p:tgtEl>
                                        <p:attrNameLst>
                                          <p:attrName>style.visibility</p:attrName>
                                        </p:attrNameLst>
                                      </p:cBhvr>
                                      <p:to>
                                        <p:strVal val="visible"/>
                                      </p:to>
                                    </p:set>
                                    <p:animEffect transition="in" filter="fade">
                                      <p:cBhvr>
                                        <p:cTn id="19" dur="500"/>
                                        <p:tgtEl>
                                          <p:spTgt spid="182"/>
                                        </p:tgtEl>
                                      </p:cBhvr>
                                    </p:animEffect>
                                  </p:childTnLst>
                                </p:cTn>
                              </p:par>
                              <p:par>
                                <p:cTn id="20" presetID="10" presetClass="entr" presetSubtype="0" fill="hold" nodeType="withEffect">
                                  <p:stCondLst>
                                    <p:cond delay="0"/>
                                  </p:stCondLst>
                                  <p:childTnLst>
                                    <p:set>
                                      <p:cBhvr>
                                        <p:cTn id="21" dur="1" fill="hold">
                                          <p:stCondLst>
                                            <p:cond delay="0"/>
                                          </p:stCondLst>
                                        </p:cTn>
                                        <p:tgtEl>
                                          <p:spTgt spid="183"/>
                                        </p:tgtEl>
                                        <p:attrNameLst>
                                          <p:attrName>style.visibility</p:attrName>
                                        </p:attrNameLst>
                                      </p:cBhvr>
                                      <p:to>
                                        <p:strVal val="visible"/>
                                      </p:to>
                                    </p:set>
                                    <p:animEffect transition="in" filter="fade">
                                      <p:cBhvr>
                                        <p:cTn id="22" dur="500"/>
                                        <p:tgtEl>
                                          <p:spTgt spid="1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4"/>
                                        </p:tgtEl>
                                        <p:attrNameLst>
                                          <p:attrName>style.visibility</p:attrName>
                                        </p:attrNameLst>
                                      </p:cBhvr>
                                      <p:to>
                                        <p:strVal val="visible"/>
                                      </p:to>
                                    </p:set>
                                    <p:animEffect transition="in" filter="fade">
                                      <p:cBhvr>
                                        <p:cTn id="27" dur="500"/>
                                        <p:tgtEl>
                                          <p:spTgt spid="184"/>
                                        </p:tgtEl>
                                      </p:cBhvr>
                                    </p:animEffect>
                                  </p:childTnLst>
                                </p:cTn>
                              </p:par>
                              <p:par>
                                <p:cTn id="28" presetID="10" presetClass="entr" presetSubtype="0" fill="hold" nodeType="withEffect">
                                  <p:stCondLst>
                                    <p:cond delay="0"/>
                                  </p:stCondLst>
                                  <p:childTnLst>
                                    <p:set>
                                      <p:cBhvr>
                                        <p:cTn id="29" dur="1" fill="hold">
                                          <p:stCondLst>
                                            <p:cond delay="0"/>
                                          </p:stCondLst>
                                        </p:cTn>
                                        <p:tgtEl>
                                          <p:spTgt spid="185"/>
                                        </p:tgtEl>
                                        <p:attrNameLst>
                                          <p:attrName>style.visibility</p:attrName>
                                        </p:attrNameLst>
                                      </p:cBhvr>
                                      <p:to>
                                        <p:strVal val="visible"/>
                                      </p:to>
                                    </p:set>
                                    <p:animEffect transition="in" filter="fade">
                                      <p:cBhvr>
                                        <p:cTn id="30" dur="500"/>
                                        <p:tgtEl>
                                          <p:spTgt spid="185"/>
                                        </p:tgtEl>
                                      </p:cBhvr>
                                    </p:animEffect>
                                  </p:childTnLst>
                                </p:cTn>
                              </p:par>
                              <p:par>
                                <p:cTn id="31" presetID="10" presetClass="entr" presetSubtype="0" fill="hold" nodeType="withEffect">
                                  <p:stCondLst>
                                    <p:cond delay="0"/>
                                  </p:stCondLst>
                                  <p:childTnLst>
                                    <p:set>
                                      <p:cBhvr>
                                        <p:cTn id="32" dur="1" fill="hold">
                                          <p:stCondLst>
                                            <p:cond delay="0"/>
                                          </p:stCondLst>
                                        </p:cTn>
                                        <p:tgtEl>
                                          <p:spTgt spid="186"/>
                                        </p:tgtEl>
                                        <p:attrNameLst>
                                          <p:attrName>style.visibility</p:attrName>
                                        </p:attrNameLst>
                                      </p:cBhvr>
                                      <p:to>
                                        <p:strVal val="visible"/>
                                      </p:to>
                                    </p:set>
                                    <p:animEffect transition="in" filter="fade">
                                      <p:cBhvr>
                                        <p:cTn id="33" dur="500"/>
                                        <p:tgtEl>
                                          <p:spTgt spid="186"/>
                                        </p:tgtEl>
                                      </p:cBhvr>
                                    </p:animEffect>
                                  </p:childTnLst>
                                </p:cTn>
                              </p:par>
                              <p:par>
                                <p:cTn id="34" presetID="10" presetClass="entr" presetSubtype="0" fill="hold" nodeType="withEffect">
                                  <p:stCondLst>
                                    <p:cond delay="0"/>
                                  </p:stCondLst>
                                  <p:childTnLst>
                                    <p:set>
                                      <p:cBhvr>
                                        <p:cTn id="35" dur="1" fill="hold">
                                          <p:stCondLst>
                                            <p:cond delay="0"/>
                                          </p:stCondLst>
                                        </p:cTn>
                                        <p:tgtEl>
                                          <p:spTgt spid="187"/>
                                        </p:tgtEl>
                                        <p:attrNameLst>
                                          <p:attrName>style.visibility</p:attrName>
                                        </p:attrNameLst>
                                      </p:cBhvr>
                                      <p:to>
                                        <p:strVal val="visible"/>
                                      </p:to>
                                    </p:set>
                                    <p:animEffect transition="in" filter="fade">
                                      <p:cBhvr>
                                        <p:cTn id="36" dur="500"/>
                                        <p:tgtEl>
                                          <p:spTgt spid="187"/>
                                        </p:tgtEl>
                                      </p:cBhvr>
                                    </p:animEffect>
                                  </p:childTnLst>
                                </p:cTn>
                              </p:par>
                              <p:par>
                                <p:cTn id="37" presetID="10" presetClass="entr" presetSubtype="0" fill="hold" nodeType="withEffect">
                                  <p:stCondLst>
                                    <p:cond delay="0"/>
                                  </p:stCondLst>
                                  <p:childTnLst>
                                    <p:set>
                                      <p:cBhvr>
                                        <p:cTn id="38" dur="1" fill="hold">
                                          <p:stCondLst>
                                            <p:cond delay="0"/>
                                          </p:stCondLst>
                                        </p:cTn>
                                        <p:tgtEl>
                                          <p:spTgt spid="188"/>
                                        </p:tgtEl>
                                        <p:attrNameLst>
                                          <p:attrName>style.visibility</p:attrName>
                                        </p:attrNameLst>
                                      </p:cBhvr>
                                      <p:to>
                                        <p:strVal val="visible"/>
                                      </p:to>
                                    </p:set>
                                    <p:animEffect transition="in" filter="fade">
                                      <p:cBhvr>
                                        <p:cTn id="39" dur="500"/>
                                        <p:tgtEl>
                                          <p:spTgt spid="188"/>
                                        </p:tgtEl>
                                      </p:cBhvr>
                                    </p:animEffect>
                                  </p:childTnLst>
                                </p:cTn>
                              </p:par>
                              <p:par>
                                <p:cTn id="40" presetID="10" presetClass="entr" presetSubtype="0" fill="hold" nodeType="withEffect">
                                  <p:stCondLst>
                                    <p:cond delay="0"/>
                                  </p:stCondLst>
                                  <p:childTnLst>
                                    <p:set>
                                      <p:cBhvr>
                                        <p:cTn id="41" dur="1" fill="hold">
                                          <p:stCondLst>
                                            <p:cond delay="0"/>
                                          </p:stCondLst>
                                        </p:cTn>
                                        <p:tgtEl>
                                          <p:spTgt spid="189"/>
                                        </p:tgtEl>
                                        <p:attrNameLst>
                                          <p:attrName>style.visibility</p:attrName>
                                        </p:attrNameLst>
                                      </p:cBhvr>
                                      <p:to>
                                        <p:strVal val="visible"/>
                                      </p:to>
                                    </p:set>
                                    <p:animEffect transition="in" filter="fade">
                                      <p:cBhvr>
                                        <p:cTn id="42" dur="500"/>
                                        <p:tgtEl>
                                          <p:spTgt spid="189"/>
                                        </p:tgtEl>
                                      </p:cBhvr>
                                    </p:animEffect>
                                  </p:childTnLst>
                                </p:cTn>
                              </p:par>
                              <p:par>
                                <p:cTn id="43" presetID="10" presetClass="entr" presetSubtype="0" fill="hold" nodeType="withEffect">
                                  <p:stCondLst>
                                    <p:cond delay="0"/>
                                  </p:stCondLst>
                                  <p:childTnLst>
                                    <p:set>
                                      <p:cBhvr>
                                        <p:cTn id="44" dur="1" fill="hold">
                                          <p:stCondLst>
                                            <p:cond delay="0"/>
                                          </p:stCondLst>
                                        </p:cTn>
                                        <p:tgtEl>
                                          <p:spTgt spid="190"/>
                                        </p:tgtEl>
                                        <p:attrNameLst>
                                          <p:attrName>style.visibility</p:attrName>
                                        </p:attrNameLst>
                                      </p:cBhvr>
                                      <p:to>
                                        <p:strVal val="visible"/>
                                      </p:to>
                                    </p:set>
                                    <p:animEffect transition="in" filter="fade">
                                      <p:cBhvr>
                                        <p:cTn id="45" dur="500"/>
                                        <p:tgtEl>
                                          <p:spTgt spid="190"/>
                                        </p:tgtEl>
                                      </p:cBhvr>
                                    </p:animEffect>
                                  </p:childTnLst>
                                </p:cTn>
                              </p:par>
                              <p:par>
                                <p:cTn id="46" presetID="10" presetClass="entr" presetSubtype="0" fill="hold" nodeType="withEffect">
                                  <p:stCondLst>
                                    <p:cond delay="0"/>
                                  </p:stCondLst>
                                  <p:childTnLst>
                                    <p:set>
                                      <p:cBhvr>
                                        <p:cTn id="47" dur="1" fill="hold">
                                          <p:stCondLst>
                                            <p:cond delay="0"/>
                                          </p:stCondLst>
                                        </p:cTn>
                                        <p:tgtEl>
                                          <p:spTgt spid="191"/>
                                        </p:tgtEl>
                                        <p:attrNameLst>
                                          <p:attrName>style.visibility</p:attrName>
                                        </p:attrNameLst>
                                      </p:cBhvr>
                                      <p:to>
                                        <p:strVal val="visible"/>
                                      </p:to>
                                    </p:set>
                                    <p:animEffect transition="in" filter="fade">
                                      <p:cBhvr>
                                        <p:cTn id="48" dur="500"/>
                                        <p:tgtEl>
                                          <p:spTgt spid="191"/>
                                        </p:tgtEl>
                                      </p:cBhvr>
                                    </p:animEffect>
                                  </p:childTnLst>
                                </p:cTn>
                              </p:par>
                              <p:par>
                                <p:cTn id="49" presetID="10" presetClass="entr" presetSubtype="0" fill="hold" nodeType="withEffect">
                                  <p:stCondLst>
                                    <p:cond delay="0"/>
                                  </p:stCondLst>
                                  <p:childTnLst>
                                    <p:set>
                                      <p:cBhvr>
                                        <p:cTn id="50" dur="1" fill="hold">
                                          <p:stCondLst>
                                            <p:cond delay="0"/>
                                          </p:stCondLst>
                                        </p:cTn>
                                        <p:tgtEl>
                                          <p:spTgt spid="192"/>
                                        </p:tgtEl>
                                        <p:attrNameLst>
                                          <p:attrName>style.visibility</p:attrName>
                                        </p:attrNameLst>
                                      </p:cBhvr>
                                      <p:to>
                                        <p:strVal val="visible"/>
                                      </p:to>
                                    </p:set>
                                    <p:animEffect transition="in" filter="fade">
                                      <p:cBhvr>
                                        <p:cTn id="51"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6"/>
          <p:cNvSpPr txBox="1">
            <a:spLocks noGrp="1"/>
          </p:cNvSpPr>
          <p:nvPr>
            <p:ph type="body" idx="1"/>
          </p:nvPr>
        </p:nvSpPr>
        <p:spPr>
          <a:xfrm>
            <a:off x="3971785" y="1587766"/>
            <a:ext cx="5022058" cy="716457"/>
          </a:xfrm>
          <a:prstGeom prst="rect">
            <a:avLst/>
          </a:prstGeom>
          <a:noFill/>
          <a:ln>
            <a:noFill/>
          </a:ln>
        </p:spPr>
        <p:txBody>
          <a:bodyPr spcFirstLastPara="1" wrap="square" lIns="68575" tIns="34275" rIns="68575" bIns="34275" anchor="t" anchorCtr="0">
            <a:normAutofit/>
          </a:bodyPr>
          <a:lstStyle/>
          <a:p>
            <a:pPr marL="0" lvl="0" indent="0" algn="l" rtl="0">
              <a:lnSpc>
                <a:spcPct val="150000"/>
              </a:lnSpc>
              <a:spcBef>
                <a:spcPts val="0"/>
              </a:spcBef>
              <a:spcAft>
                <a:spcPts val="0"/>
              </a:spcAft>
              <a:buClr>
                <a:schemeClr val="dk1"/>
              </a:buClr>
              <a:buSzPts val="1400"/>
              <a:buNone/>
            </a:pPr>
            <a:r>
              <a:rPr lang="en" sz="1400" dirty="0">
                <a:latin typeface="Arial"/>
                <a:ea typeface="Arial"/>
                <a:cs typeface="Arial"/>
                <a:sym typeface="Arial"/>
              </a:rPr>
              <a:t>To construct the dataset, the proposed model considers a compound−bioactivity class pair.</a:t>
            </a:r>
            <a:endParaRPr dirty="0"/>
          </a:p>
        </p:txBody>
      </p:sp>
      <p:sp>
        <p:nvSpPr>
          <p:cNvPr id="199" name="Google Shape;199;p6"/>
          <p:cNvSpPr txBox="1">
            <a:spLocks noGrp="1"/>
          </p:cNvSpPr>
          <p:nvPr>
            <p:ph type="title"/>
          </p:nvPr>
        </p:nvSpPr>
        <p:spPr>
          <a:xfrm>
            <a:off x="3971787" y="480335"/>
            <a:ext cx="451485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400"/>
              <a:buFont typeface="Arial"/>
              <a:buNone/>
            </a:pPr>
            <a:r>
              <a:rPr lang="en" sz="2400" b="1">
                <a:latin typeface="Arial"/>
                <a:ea typeface="Arial"/>
                <a:cs typeface="Arial"/>
                <a:sym typeface="Arial"/>
              </a:rPr>
              <a:t>PROJECT OBJECTIVES</a:t>
            </a:r>
            <a:endParaRPr/>
          </a:p>
        </p:txBody>
      </p:sp>
      <p:sp>
        <p:nvSpPr>
          <p:cNvPr id="200" name="Google Shape;200;p6"/>
          <p:cNvSpPr/>
          <p:nvPr/>
        </p:nvSpPr>
        <p:spPr>
          <a:xfrm>
            <a:off x="3200259" y="1662626"/>
            <a:ext cx="578645" cy="566738"/>
          </a:xfrm>
          <a:prstGeom prst="ellipse">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Arial"/>
                <a:ea typeface="Arial"/>
                <a:cs typeface="Arial"/>
                <a:sym typeface="Arial"/>
              </a:rPr>
              <a:t>1</a:t>
            </a:r>
            <a:endParaRPr sz="1100" b="0" i="0" u="none" strike="noStrike" cap="none">
              <a:solidFill>
                <a:srgbClr val="000000"/>
              </a:solidFill>
              <a:latin typeface="Arial"/>
              <a:ea typeface="Arial"/>
              <a:cs typeface="Arial"/>
              <a:sym typeface="Arial"/>
            </a:endParaRPr>
          </a:p>
        </p:txBody>
      </p:sp>
      <p:sp>
        <p:nvSpPr>
          <p:cNvPr id="201" name="Google Shape;201;p6"/>
          <p:cNvSpPr/>
          <p:nvPr/>
        </p:nvSpPr>
        <p:spPr>
          <a:xfrm>
            <a:off x="3200258" y="2640724"/>
            <a:ext cx="578645" cy="566738"/>
          </a:xfrm>
          <a:prstGeom prst="ellipse">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Arial"/>
                <a:ea typeface="Arial"/>
                <a:cs typeface="Arial"/>
                <a:sym typeface="Arial"/>
              </a:rPr>
              <a:t>2</a:t>
            </a:r>
            <a:endParaRPr sz="1100" b="0" i="0" u="none" strike="noStrike" cap="none">
              <a:solidFill>
                <a:srgbClr val="000000"/>
              </a:solidFill>
              <a:latin typeface="Arial"/>
              <a:ea typeface="Arial"/>
              <a:cs typeface="Arial"/>
              <a:sym typeface="Arial"/>
            </a:endParaRPr>
          </a:p>
        </p:txBody>
      </p:sp>
      <p:sp>
        <p:nvSpPr>
          <p:cNvPr id="202" name="Google Shape;202;p6"/>
          <p:cNvSpPr/>
          <p:nvPr/>
        </p:nvSpPr>
        <p:spPr>
          <a:xfrm>
            <a:off x="3200258" y="3662280"/>
            <a:ext cx="578645" cy="566738"/>
          </a:xfrm>
          <a:prstGeom prst="ellipse">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Arial"/>
                <a:ea typeface="Arial"/>
                <a:cs typeface="Arial"/>
                <a:sym typeface="Arial"/>
              </a:rPr>
              <a:t>3</a:t>
            </a:r>
            <a:endParaRPr sz="1100" b="0" i="0" u="none" strike="noStrike" cap="none">
              <a:solidFill>
                <a:srgbClr val="000000"/>
              </a:solidFill>
              <a:latin typeface="Arial"/>
              <a:ea typeface="Arial"/>
              <a:cs typeface="Arial"/>
              <a:sym typeface="Arial"/>
            </a:endParaRPr>
          </a:p>
        </p:txBody>
      </p:sp>
      <p:pic>
        <p:nvPicPr>
          <p:cNvPr id="203" name="Google Shape;203;p6" descr="Free Close-Up Shot of a Person Holding a Pack of Drugs Stock Photo"/>
          <p:cNvPicPr preferRelativeResize="0"/>
          <p:nvPr/>
        </p:nvPicPr>
        <p:blipFill rotWithShape="1">
          <a:blip r:embed="rId3">
            <a:alphaModFix/>
          </a:blip>
          <a:srcRect t="5810" r="24165" b="1594"/>
          <a:stretch/>
        </p:blipFill>
        <p:spPr>
          <a:xfrm>
            <a:off x="3570" y="0"/>
            <a:ext cx="2808351" cy="5143500"/>
          </a:xfrm>
          <a:prstGeom prst="rect">
            <a:avLst/>
          </a:prstGeom>
          <a:noFill/>
          <a:ln>
            <a:noFill/>
          </a:ln>
        </p:spPr>
      </p:pic>
      <p:pic>
        <p:nvPicPr>
          <p:cNvPr id="204" name="Google Shape;204;p6" descr="Vector Logo] Trường Đại Học Khoa Học Và Công Nghệ Hà Nội – USTH - Download  Định Dạng EPS, SVG Cho AI, Corel » Hải Triều"/>
          <p:cNvPicPr preferRelativeResize="0"/>
          <p:nvPr/>
        </p:nvPicPr>
        <p:blipFill rotWithShape="1">
          <a:blip r:embed="rId4">
            <a:alphaModFix/>
          </a:blip>
          <a:srcRect/>
          <a:stretch/>
        </p:blipFill>
        <p:spPr>
          <a:xfrm>
            <a:off x="150157" y="67354"/>
            <a:ext cx="960422" cy="412981"/>
          </a:xfrm>
          <a:prstGeom prst="rect">
            <a:avLst/>
          </a:prstGeom>
          <a:noFill/>
          <a:ln>
            <a:noFill/>
          </a:ln>
        </p:spPr>
      </p:pic>
      <p:sp>
        <p:nvSpPr>
          <p:cNvPr id="205" name="Google Shape;205;p6"/>
          <p:cNvSpPr txBox="1"/>
          <p:nvPr/>
        </p:nvSpPr>
        <p:spPr>
          <a:xfrm>
            <a:off x="3971785" y="2498709"/>
            <a:ext cx="5022058" cy="872719"/>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800"/>
              </a:spcBef>
              <a:spcAft>
                <a:spcPts val="0"/>
              </a:spcAft>
              <a:buClr>
                <a:schemeClr val="dk1"/>
              </a:buClr>
              <a:buSzPts val="1400"/>
              <a:buFont typeface="Arial"/>
              <a:buNone/>
            </a:pPr>
            <a:r>
              <a:rPr lang="en" b="0" i="0" u="none" strike="noStrike" cap="none" dirty="0">
                <a:solidFill>
                  <a:schemeClr val="dk1"/>
                </a:solidFill>
                <a:latin typeface="Arial"/>
                <a:ea typeface="Arial"/>
                <a:cs typeface="Arial"/>
                <a:sym typeface="Arial"/>
              </a:rPr>
              <a:t>To study the functions of BioAct-Het (a heterogeneous SNN – One-shot approach)</a:t>
            </a:r>
          </a:p>
        </p:txBody>
      </p:sp>
      <p:sp>
        <p:nvSpPr>
          <p:cNvPr id="206" name="Google Shape;206;p6"/>
          <p:cNvSpPr txBox="1"/>
          <p:nvPr/>
        </p:nvSpPr>
        <p:spPr>
          <a:xfrm>
            <a:off x="3971785" y="3618822"/>
            <a:ext cx="5022058" cy="653654"/>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chemeClr val="dk1"/>
              </a:buClr>
              <a:buSzPct val="108108"/>
              <a:buFont typeface="Arial"/>
              <a:buNone/>
            </a:pPr>
            <a:r>
              <a:rPr lang="en" b="0" i="0" u="none" strike="noStrike" cap="none" dirty="0">
                <a:solidFill>
                  <a:schemeClr val="dk1"/>
                </a:solidFill>
                <a:latin typeface="Arial"/>
                <a:ea typeface="Arial"/>
                <a:cs typeface="Arial"/>
                <a:sym typeface="Arial"/>
              </a:rPr>
              <a:t>To infer the association between a chemical compound and a bioactivity class, and to visualize the outcome to further study.</a:t>
            </a:r>
            <a:endParaRPr sz="2000" b="0" i="0" u="none" strike="noStrike" cap="none" dirty="0">
              <a:solidFill>
                <a:schemeClr val="dk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635CFA2C-4A37-4FF6-A47F-A4D3C4FB8E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animEffect transition="in" filter="fade">
                                      <p:cBhvr>
                                        <p:cTn id="7" dur="500"/>
                                        <p:tgtEl>
                                          <p:spTgt spid="19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500"/>
                                        <p:tgtEl>
                                          <p:spTgt spid="2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1"/>
                                        </p:tgtEl>
                                        <p:attrNameLst>
                                          <p:attrName>style.visibility</p:attrName>
                                        </p:attrNameLst>
                                      </p:cBhvr>
                                      <p:to>
                                        <p:strVal val="visible"/>
                                      </p:to>
                                    </p:set>
                                    <p:animEffect transition="in" filter="fade">
                                      <p:cBhvr>
                                        <p:cTn id="15" dur="500"/>
                                        <p:tgtEl>
                                          <p:spTgt spid="201"/>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2"/>
                                        </p:tgtEl>
                                        <p:attrNameLst>
                                          <p:attrName>style.visibility</p:attrName>
                                        </p:attrNameLst>
                                      </p:cBhvr>
                                      <p:to>
                                        <p:strVal val="visible"/>
                                      </p:to>
                                    </p:set>
                                    <p:animEffect transition="in" filter="fade">
                                      <p:cBhvr>
                                        <p:cTn id="23" dur="500"/>
                                        <p:tgtEl>
                                          <p:spTgt spid="202"/>
                                        </p:tgtEl>
                                      </p:cBhvr>
                                    </p:animEffect>
                                  </p:childTnLst>
                                </p:cTn>
                              </p:par>
                              <p:par>
                                <p:cTn id="24" presetID="10" presetClass="entr" presetSubtype="0" fill="hold" nodeType="withEffect">
                                  <p:stCondLst>
                                    <p:cond delay="0"/>
                                  </p:stCondLst>
                                  <p:childTnLst>
                                    <p:set>
                                      <p:cBhvr>
                                        <p:cTn id="25" dur="1" fill="hold">
                                          <p:stCondLst>
                                            <p:cond delay="0"/>
                                          </p:stCondLst>
                                        </p:cTn>
                                        <p:tgtEl>
                                          <p:spTgt spid="206"/>
                                        </p:tgtEl>
                                        <p:attrNameLst>
                                          <p:attrName>style.visibility</p:attrName>
                                        </p:attrNameLst>
                                      </p:cBhvr>
                                      <p:to>
                                        <p:strVal val="visible"/>
                                      </p:to>
                                    </p:set>
                                    <p:animEffect transition="in" filter="fade">
                                      <p:cBhvr>
                                        <p:cTn id="26"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5" name="Picture 4">
            <a:extLst>
              <a:ext uri="{FF2B5EF4-FFF2-40B4-BE49-F238E27FC236}">
                <a16:creationId xmlns:a16="http://schemas.microsoft.com/office/drawing/2014/main" id="{9AC21963-0E34-45AD-954C-61E55D9A83AE}"/>
              </a:ext>
            </a:extLst>
          </p:cNvPr>
          <p:cNvPicPr>
            <a:picLocks noChangeAspect="1"/>
          </p:cNvPicPr>
          <p:nvPr/>
        </p:nvPicPr>
        <p:blipFill>
          <a:blip r:embed="rId3"/>
          <a:stretch>
            <a:fillRect/>
          </a:stretch>
        </p:blipFill>
        <p:spPr>
          <a:xfrm>
            <a:off x="5828151" y="394302"/>
            <a:ext cx="2924002" cy="4548446"/>
          </a:xfrm>
          <a:prstGeom prst="rect">
            <a:avLst/>
          </a:prstGeom>
        </p:spPr>
      </p:pic>
      <p:sp>
        <p:nvSpPr>
          <p:cNvPr id="212" name="Google Shape;212;g26cfff902d9_5_30"/>
          <p:cNvSpPr txBox="1">
            <a:spLocks noGrp="1"/>
          </p:cNvSpPr>
          <p:nvPr>
            <p:ph type="title"/>
          </p:nvPr>
        </p:nvSpPr>
        <p:spPr>
          <a:xfrm>
            <a:off x="246250" y="480325"/>
            <a:ext cx="5677200" cy="5550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2400"/>
              <a:buFont typeface="Arial"/>
              <a:buNone/>
            </a:pPr>
            <a:r>
              <a:rPr lang="en" sz="2300" b="1" dirty="0">
                <a:latin typeface="Arial"/>
                <a:ea typeface="Arial"/>
                <a:cs typeface="Arial"/>
                <a:sym typeface="Arial"/>
              </a:rPr>
              <a:t>PROPOSED FRAMEWORK</a:t>
            </a:r>
            <a:endParaRPr sz="2300" b="1" dirty="0">
              <a:latin typeface="Arial"/>
              <a:ea typeface="Arial"/>
              <a:cs typeface="Arial"/>
              <a:sym typeface="Arial"/>
            </a:endParaRPr>
          </a:p>
        </p:txBody>
      </p:sp>
      <p:pic>
        <p:nvPicPr>
          <p:cNvPr id="213" name="Google Shape;213;g26cfff902d9_5_30" descr="Vector Logo] Trường Đại Học Khoa Học Và Công Nghệ Hà Nội – USTH - Download  Định Dạng EPS, SVG Cho AI, Corel » Hải Triều"/>
          <p:cNvPicPr preferRelativeResize="0"/>
          <p:nvPr/>
        </p:nvPicPr>
        <p:blipFill rotWithShape="1">
          <a:blip r:embed="rId4">
            <a:alphaModFix/>
          </a:blip>
          <a:srcRect/>
          <a:stretch/>
        </p:blipFill>
        <p:spPr>
          <a:xfrm>
            <a:off x="150157" y="67354"/>
            <a:ext cx="960423" cy="412981"/>
          </a:xfrm>
          <a:prstGeom prst="rect">
            <a:avLst/>
          </a:prstGeom>
          <a:noFill/>
          <a:ln>
            <a:noFill/>
          </a:ln>
        </p:spPr>
      </p:pic>
      <p:sp>
        <p:nvSpPr>
          <p:cNvPr id="214" name="Google Shape;214;g26cfff902d9_5_30"/>
          <p:cNvSpPr/>
          <p:nvPr/>
        </p:nvSpPr>
        <p:spPr>
          <a:xfrm>
            <a:off x="6514200" y="415100"/>
            <a:ext cx="1026900"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15" name="Google Shape;215;g26cfff902d9_5_30"/>
          <p:cNvSpPr/>
          <p:nvPr/>
        </p:nvSpPr>
        <p:spPr>
          <a:xfrm>
            <a:off x="3688124" y="1142649"/>
            <a:ext cx="2450347" cy="1003875"/>
          </a:xfrm>
          <a:prstGeom prst="roundRect">
            <a:avLst>
              <a:gd name="adj" fmla="val 16667"/>
            </a:avLst>
          </a:prstGeom>
          <a:solidFill>
            <a:srgbClr val="A4E6FF">
              <a:alpha val="61640"/>
            </a:srgbClr>
          </a:solid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t>Dataset: Potential drugs </a:t>
            </a:r>
            <a:endParaRPr sz="1200" b="1" dirty="0"/>
          </a:p>
          <a:p>
            <a:pPr marL="0" lvl="0" indent="0" algn="l" rtl="0">
              <a:spcBef>
                <a:spcPts val="0"/>
              </a:spcBef>
              <a:spcAft>
                <a:spcPts val="0"/>
              </a:spcAft>
              <a:buNone/>
            </a:pPr>
            <a:r>
              <a:rPr lang="en" sz="1200" dirty="0"/>
              <a:t>24 manual collection drugs</a:t>
            </a:r>
          </a:p>
          <a:p>
            <a:pPr marL="0" lvl="0" indent="0" algn="ctr" rtl="0">
              <a:spcBef>
                <a:spcPts val="0"/>
              </a:spcBef>
              <a:spcAft>
                <a:spcPts val="0"/>
              </a:spcAft>
              <a:buNone/>
            </a:pPr>
            <a:r>
              <a:rPr lang="en" sz="1200" dirty="0"/>
              <a:t>(11 marketed COVID-19 drugs)</a:t>
            </a:r>
          </a:p>
          <a:p>
            <a:pPr marL="0" lvl="0" indent="0" algn="l" rtl="0">
              <a:spcBef>
                <a:spcPts val="0"/>
              </a:spcBef>
              <a:spcAft>
                <a:spcPts val="0"/>
              </a:spcAft>
              <a:buNone/>
            </a:pPr>
            <a:r>
              <a:rPr lang="en" sz="1200" dirty="0"/>
              <a:t> with</a:t>
            </a:r>
            <a:r>
              <a:rPr lang="en" sz="1200" b="1" dirty="0"/>
              <a:t> SMILES structure</a:t>
            </a:r>
            <a:endParaRPr sz="1200" b="1" dirty="0"/>
          </a:p>
        </p:txBody>
      </p:sp>
      <p:sp>
        <p:nvSpPr>
          <p:cNvPr id="216" name="Google Shape;216;g26cfff902d9_5_30"/>
          <p:cNvSpPr/>
          <p:nvPr/>
        </p:nvSpPr>
        <p:spPr>
          <a:xfrm>
            <a:off x="911550" y="1257800"/>
            <a:ext cx="2667600" cy="987900"/>
          </a:xfrm>
          <a:prstGeom prst="roundRect">
            <a:avLst>
              <a:gd name="adj" fmla="val 16667"/>
            </a:avLst>
          </a:prstGeom>
          <a:solidFill>
            <a:srgbClr val="A4E6FF">
              <a:alpha val="61640"/>
            </a:srgbClr>
          </a:solidFill>
          <a:ln w="38100" cap="flat" cmpd="sng">
            <a:solidFill>
              <a:srgbClr val="CF121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dirty="0"/>
              <a:t>Computer Configuration: </a:t>
            </a:r>
            <a:endParaRPr sz="1000" b="1" dirty="0"/>
          </a:p>
          <a:p>
            <a:pPr marL="0" lvl="0" indent="0" algn="l" rtl="0">
              <a:spcBef>
                <a:spcPts val="0"/>
              </a:spcBef>
              <a:spcAft>
                <a:spcPts val="0"/>
              </a:spcAft>
              <a:buNone/>
            </a:pPr>
            <a:r>
              <a:rPr lang="en" sz="1000" dirty="0">
                <a:highlight>
                  <a:srgbClr val="FFFF00"/>
                </a:highlight>
              </a:rPr>
              <a:t>i7-12700 CPU,</a:t>
            </a:r>
            <a:r>
              <a:rPr lang="en" sz="1000" dirty="0"/>
              <a:t> 3.5GHz speed</a:t>
            </a:r>
            <a:endParaRPr sz="1000" dirty="0"/>
          </a:p>
          <a:p>
            <a:pPr marL="0" lvl="0" indent="0" algn="l" rtl="0">
              <a:spcBef>
                <a:spcPts val="0"/>
              </a:spcBef>
              <a:spcAft>
                <a:spcPts val="0"/>
              </a:spcAft>
              <a:buNone/>
            </a:pPr>
            <a:r>
              <a:rPr lang="en" sz="1000" dirty="0"/>
              <a:t>GB RAM, 3200 MHz speed</a:t>
            </a:r>
            <a:endParaRPr sz="1000" dirty="0"/>
          </a:p>
        </p:txBody>
      </p:sp>
      <p:sp>
        <p:nvSpPr>
          <p:cNvPr id="217" name="Google Shape;217;g26cfff902d9_5_30"/>
          <p:cNvSpPr/>
          <p:nvPr/>
        </p:nvSpPr>
        <p:spPr>
          <a:xfrm>
            <a:off x="1756900" y="2297450"/>
            <a:ext cx="1626300" cy="1934400"/>
          </a:xfrm>
          <a:prstGeom prst="roundRect">
            <a:avLst>
              <a:gd name="adj" fmla="val 16667"/>
            </a:avLst>
          </a:prstGeom>
          <a:solidFill>
            <a:srgbClr val="A4E6FF">
              <a:alpha val="61640"/>
            </a:srgbClr>
          </a:solidFill>
          <a:ln w="19050" cap="flat" cmpd="sng">
            <a:solidFill>
              <a:schemeClr val="accent4"/>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1. Vancomycin</a:t>
            </a:r>
            <a:endParaRPr sz="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2. Cyclosporine</a:t>
            </a:r>
            <a:endParaRPr sz="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3. Fingolimod</a:t>
            </a:r>
            <a:endParaRPr sz="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4. Interferon-beta 1a</a:t>
            </a:r>
            <a:endParaRPr sz="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5. Remdesivir</a:t>
            </a:r>
            <a:endParaRPr sz="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1" i="0" u="none" strike="noStrike" cap="none" dirty="0">
                <a:solidFill>
                  <a:srgbClr val="FF0000"/>
                </a:solidFill>
                <a:latin typeface="Arial"/>
                <a:ea typeface="Arial"/>
                <a:cs typeface="Arial"/>
                <a:sym typeface="Arial"/>
              </a:rPr>
              <a:t>6. Oseltamivir</a:t>
            </a:r>
            <a:endParaRPr sz="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1" i="0" u="none" strike="noStrike" cap="none" dirty="0">
                <a:solidFill>
                  <a:srgbClr val="FF0000"/>
                </a:solidFill>
                <a:latin typeface="Arial"/>
                <a:ea typeface="Arial"/>
                <a:cs typeface="Arial"/>
                <a:sym typeface="Arial"/>
              </a:rPr>
              <a:t>7. Ritonavir</a:t>
            </a:r>
            <a:endParaRPr sz="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8. Molnupiravir</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9. Paxlovid (Nirmatrelvir)</a:t>
            </a:r>
            <a:endParaRPr sz="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10. Baxdrostat</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1" i="0" u="none" strike="noStrike" cap="none" dirty="0">
                <a:solidFill>
                  <a:srgbClr val="FF0000"/>
                </a:solidFill>
              </a:rPr>
              <a:t>11. Guanfacine</a:t>
            </a:r>
            <a:endParaRPr sz="600" b="1" i="0" u="none" strike="noStrike" cap="none" dirty="0">
              <a:solidFill>
                <a:srgbClr val="FF0000"/>
              </a:solidFil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12. Liraglutide</a:t>
            </a:r>
            <a:endParaRPr sz="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13. Linagliptin</a:t>
            </a:r>
            <a:endParaRPr sz="600" b="0" i="0" u="none" strike="noStrike" cap="none" dirty="0">
              <a:solidFill>
                <a:srgbClr val="000000"/>
              </a:solidFill>
              <a:latin typeface="Arial"/>
              <a:ea typeface="Arial"/>
              <a:cs typeface="Arial"/>
              <a:sym typeface="Arial"/>
            </a:endParaRPr>
          </a:p>
        </p:txBody>
      </p:sp>
      <p:sp>
        <p:nvSpPr>
          <p:cNvPr id="218" name="Google Shape;218;g26cfff902d9_5_30"/>
          <p:cNvSpPr/>
          <p:nvPr/>
        </p:nvSpPr>
        <p:spPr>
          <a:xfrm>
            <a:off x="3481125" y="2201450"/>
            <a:ext cx="2380200" cy="1799400"/>
          </a:xfrm>
          <a:prstGeom prst="roundRect">
            <a:avLst>
              <a:gd name="adj" fmla="val 16667"/>
            </a:avLst>
          </a:prstGeom>
          <a:solidFill>
            <a:srgbClr val="A4E6FF">
              <a:alpha val="61640"/>
            </a:srgbClr>
          </a:solidFill>
          <a:ln w="19050" cap="flat" cmpd="sng">
            <a:solidFill>
              <a:schemeClr val="accent4"/>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14. Baricitinib-phosphate</a:t>
            </a:r>
            <a:endParaRPr sz="9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15. Dexamethasone-Sodium-Phosphate</a:t>
            </a:r>
            <a:endParaRPr sz="9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16. Tocilizumab</a:t>
            </a:r>
            <a:endParaRPr sz="9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17. Remdesivir (Veklury)</a:t>
            </a:r>
            <a:endParaRPr sz="9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18. Anakinra</a:t>
            </a:r>
            <a:endParaRPr sz="9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1" i="0" u="none" strike="noStrike" cap="none" dirty="0">
                <a:solidFill>
                  <a:srgbClr val="FF0000"/>
                </a:solidFill>
                <a:latin typeface="Arial"/>
                <a:ea typeface="Arial"/>
                <a:cs typeface="Arial"/>
                <a:sym typeface="Arial"/>
              </a:rPr>
              <a:t>19. Chloroquine</a:t>
            </a:r>
            <a:endParaRPr sz="9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1" i="0" u="none" strike="noStrike" cap="none" dirty="0">
                <a:solidFill>
                  <a:srgbClr val="FF0000"/>
                </a:solidFill>
                <a:latin typeface="Arial"/>
                <a:ea typeface="Arial"/>
                <a:cs typeface="Arial"/>
                <a:sym typeface="Arial"/>
              </a:rPr>
              <a:t>20. Hydroxychloroquine</a:t>
            </a:r>
            <a:endParaRPr sz="9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1" i="0" u="none" strike="noStrike" cap="none" dirty="0">
                <a:solidFill>
                  <a:srgbClr val="FF0000"/>
                </a:solidFill>
              </a:rPr>
              <a:t>21. Famotidine</a:t>
            </a:r>
            <a:endParaRPr sz="900" b="1" i="0" u="none" strike="noStrike" cap="none" dirty="0">
              <a:solidFill>
                <a:srgbClr val="FF0000"/>
              </a:solidFil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22. Umifenovir </a:t>
            </a:r>
            <a:endParaRPr sz="9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chemeClr val="dk1"/>
                </a:solidFill>
                <a:latin typeface="Arial"/>
                <a:ea typeface="Arial"/>
                <a:cs typeface="Arial"/>
                <a:sym typeface="Arial"/>
              </a:rPr>
              <a:t>23. Ivermectin-B1a</a:t>
            </a:r>
            <a:endParaRPr sz="9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900" b="1" i="0" u="none" strike="noStrike" cap="none" dirty="0">
                <a:solidFill>
                  <a:srgbClr val="FF0000"/>
                </a:solidFill>
              </a:rPr>
              <a:t>24. Prednisolone</a:t>
            </a:r>
            <a:endParaRPr sz="900" b="1" i="0" u="none" strike="noStrike" cap="none" dirty="0">
              <a:solidFill>
                <a:srgbClr val="FF0000"/>
              </a:solidFill>
            </a:endParaRPr>
          </a:p>
        </p:txBody>
      </p:sp>
      <p:sp>
        <p:nvSpPr>
          <p:cNvPr id="219" name="Google Shape;219;g26cfff902d9_5_30"/>
          <p:cNvSpPr txBox="1"/>
          <p:nvPr/>
        </p:nvSpPr>
        <p:spPr>
          <a:xfrm>
            <a:off x="246249" y="4283600"/>
            <a:ext cx="4610564" cy="7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b="1" dirty="0">
                <a:solidFill>
                  <a:srgbClr val="1F1F1F"/>
                </a:solidFill>
                <a:highlight>
                  <a:schemeClr val="lt1"/>
                </a:highlight>
              </a:rPr>
              <a:t>Example of SMILES Structure:</a:t>
            </a:r>
            <a:endParaRPr sz="1000" b="1" dirty="0">
              <a:solidFill>
                <a:srgbClr val="1F1F1F"/>
              </a:solidFill>
              <a:highlight>
                <a:schemeClr val="lt1"/>
              </a:highlight>
            </a:endParaRPr>
          </a:p>
          <a:p>
            <a:pPr marL="0" lvl="0" indent="0" algn="l" rtl="0">
              <a:spcBef>
                <a:spcPts val="0"/>
              </a:spcBef>
              <a:spcAft>
                <a:spcPts val="0"/>
              </a:spcAft>
              <a:buNone/>
            </a:pPr>
            <a:r>
              <a:rPr lang="en" sz="900" b="1" dirty="0">
                <a:solidFill>
                  <a:srgbClr val="1F1F1F"/>
                </a:solidFill>
                <a:highlight>
                  <a:srgbClr val="FFFFFF"/>
                </a:highlight>
              </a:rPr>
              <a:t>Molnupiravir: </a:t>
            </a:r>
            <a:r>
              <a:rPr lang="en" sz="900" dirty="0">
                <a:solidFill>
                  <a:srgbClr val="1F1F1F"/>
                </a:solidFill>
                <a:highlight>
                  <a:srgbClr val="FFFFFF"/>
                </a:highlight>
              </a:rPr>
              <a:t>CC(C)C(=O)OCC1C(C(C(O1)N2C=CC(=NC2=O)NO)O)O</a:t>
            </a:r>
            <a:endParaRPr sz="900" dirty="0">
              <a:solidFill>
                <a:srgbClr val="1F1F1F"/>
              </a:solidFill>
              <a:highlight>
                <a:srgbClr val="FFFFFF"/>
              </a:highlight>
            </a:endParaRPr>
          </a:p>
          <a:p>
            <a:pPr marL="0" lvl="0" indent="0" algn="l" rtl="0">
              <a:spcBef>
                <a:spcPts val="0"/>
              </a:spcBef>
              <a:spcAft>
                <a:spcPts val="0"/>
              </a:spcAft>
              <a:buNone/>
            </a:pPr>
            <a:r>
              <a:rPr lang="en" sz="900" b="1" dirty="0">
                <a:solidFill>
                  <a:srgbClr val="1F1F1F"/>
                </a:solidFill>
                <a:highlight>
                  <a:srgbClr val="FFFFFF"/>
                </a:highlight>
              </a:rPr>
              <a:t>Hydroxychloroquine: </a:t>
            </a:r>
            <a:r>
              <a:rPr lang="en" sz="900" dirty="0">
                <a:solidFill>
                  <a:srgbClr val="1F1F1F"/>
                </a:solidFill>
                <a:highlight>
                  <a:srgbClr val="FFFFFF"/>
                </a:highlight>
              </a:rPr>
              <a:t>CCN(CCCC(C)NC1=C2C=CC(=CC2=NC=C1)Cl)CCO</a:t>
            </a:r>
            <a:endParaRPr sz="900" dirty="0">
              <a:solidFill>
                <a:srgbClr val="1F1F1F"/>
              </a:solidFill>
              <a:highlight>
                <a:srgbClr val="FFFFFF"/>
              </a:highlight>
            </a:endParaRPr>
          </a:p>
          <a:p>
            <a:pPr marL="0" lvl="0" indent="0" algn="ctr" rtl="0">
              <a:spcBef>
                <a:spcPts val="0"/>
              </a:spcBef>
              <a:spcAft>
                <a:spcPts val="0"/>
              </a:spcAft>
              <a:buNone/>
            </a:pPr>
            <a:endParaRPr sz="1000" b="1" dirty="0">
              <a:solidFill>
                <a:srgbClr val="1F1F1F"/>
              </a:solidFill>
              <a:highlight>
                <a:srgbClr val="FFFFFF"/>
              </a:highlight>
            </a:endParaRPr>
          </a:p>
        </p:txBody>
      </p:sp>
      <p:sp>
        <p:nvSpPr>
          <p:cNvPr id="220" name="Google Shape;220;g26cfff902d9_5_30"/>
          <p:cNvSpPr txBox="1"/>
          <p:nvPr/>
        </p:nvSpPr>
        <p:spPr>
          <a:xfrm>
            <a:off x="861100" y="3157325"/>
            <a:ext cx="6033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solidFill>
                <a:schemeClr val="dk1"/>
              </a:solidFill>
            </a:endParaRPr>
          </a:p>
        </p:txBody>
      </p:sp>
      <p:sp>
        <p:nvSpPr>
          <p:cNvPr id="221" name="Google Shape;221;g26cfff902d9_5_30"/>
          <p:cNvSpPr/>
          <p:nvPr/>
        </p:nvSpPr>
        <p:spPr>
          <a:xfrm>
            <a:off x="5687750" y="480325"/>
            <a:ext cx="630900" cy="630900"/>
          </a:xfrm>
          <a:prstGeom prst="bentArrow">
            <a:avLst>
              <a:gd name="adj1" fmla="val 25000"/>
              <a:gd name="adj2" fmla="val 25000"/>
              <a:gd name="adj3" fmla="val 25000"/>
              <a:gd name="adj4" fmla="val 43750"/>
            </a:avLst>
          </a:prstGeom>
          <a:solidFill>
            <a:srgbClr val="A4E6FF">
              <a:alpha val="6164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22" name="Google Shape;222;g26cfff902d9_5_30"/>
          <p:cNvPicPr preferRelativeResize="0"/>
          <p:nvPr/>
        </p:nvPicPr>
        <p:blipFill>
          <a:blip r:embed="rId5">
            <a:alphaModFix/>
          </a:blip>
          <a:stretch>
            <a:fillRect/>
          </a:stretch>
        </p:blipFill>
        <p:spPr>
          <a:xfrm>
            <a:off x="7809189" y="2784646"/>
            <a:ext cx="1135636" cy="989454"/>
          </a:xfrm>
          <a:prstGeom prst="rect">
            <a:avLst/>
          </a:prstGeom>
          <a:noFill/>
          <a:ln>
            <a:noFill/>
          </a:ln>
        </p:spPr>
      </p:pic>
      <p:sp>
        <p:nvSpPr>
          <p:cNvPr id="223" name="Google Shape;223;g26cfff902d9_5_30"/>
          <p:cNvSpPr txBox="1"/>
          <p:nvPr/>
        </p:nvSpPr>
        <p:spPr>
          <a:xfrm>
            <a:off x="7845057" y="3886384"/>
            <a:ext cx="1196116" cy="269274"/>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300" b="0" i="0" u="none" strike="noStrike" cap="none" dirty="0">
                <a:solidFill>
                  <a:srgbClr val="000000"/>
                </a:solidFill>
                <a:latin typeface="Arial"/>
                <a:ea typeface="Arial"/>
                <a:cs typeface="Arial"/>
                <a:sym typeface="Arial"/>
              </a:rPr>
              <a:t>Molnupiravir</a:t>
            </a:r>
            <a:endParaRPr sz="1300" b="0" i="0" u="none" strike="noStrike" cap="none" dirty="0">
              <a:solidFill>
                <a:schemeClr val="dk1"/>
              </a:solidFill>
              <a:latin typeface="Arial"/>
              <a:ea typeface="Arial"/>
              <a:cs typeface="Arial"/>
              <a:sym typeface="Arial"/>
            </a:endParaRPr>
          </a:p>
        </p:txBody>
      </p:sp>
      <p:pic>
        <p:nvPicPr>
          <p:cNvPr id="224" name="Google Shape;224;g26cfff902d9_5_30" descr="Chloroquine, Hydroxychloroquine et Coronavirus (Covid-19) : tout savoir"/>
          <p:cNvPicPr preferRelativeResize="0"/>
          <p:nvPr/>
        </p:nvPicPr>
        <p:blipFill rotWithShape="1">
          <a:blip r:embed="rId6">
            <a:alphaModFix/>
          </a:blip>
          <a:srcRect l="9186" r="7068" b="5811"/>
          <a:stretch/>
        </p:blipFill>
        <p:spPr>
          <a:xfrm>
            <a:off x="199175" y="2443407"/>
            <a:ext cx="1459800" cy="1642500"/>
          </a:xfrm>
          <a:prstGeom prst="roundRect">
            <a:avLst>
              <a:gd name="adj" fmla="val 15368"/>
            </a:avLst>
          </a:prstGeom>
          <a:noFill/>
          <a:ln>
            <a:noFill/>
          </a:ln>
        </p:spPr>
      </p:pic>
      <p:sp>
        <p:nvSpPr>
          <p:cNvPr id="3" name="Slide Number Placeholder 2">
            <a:extLst>
              <a:ext uri="{FF2B5EF4-FFF2-40B4-BE49-F238E27FC236}">
                <a16:creationId xmlns:a16="http://schemas.microsoft.com/office/drawing/2014/main" id="{8763F78F-4B6F-4123-8FAF-0A13B367C0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
                                        <p:tgtEl>
                                          <p:spTgt spid="2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500"/>
                                        <p:tgtEl>
                                          <p:spTgt spid="2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7"/>
                                        </p:tgtEl>
                                        <p:attrNameLst>
                                          <p:attrName>style.visibility</p:attrName>
                                        </p:attrNameLst>
                                      </p:cBhvr>
                                      <p:to>
                                        <p:strVal val="visible"/>
                                      </p:to>
                                    </p:set>
                                    <p:animEffect transition="in" filter="fade">
                                      <p:cBhvr>
                                        <p:cTn id="13" dur="500"/>
                                        <p:tgtEl>
                                          <p:spTgt spid="2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8"/>
                                        </p:tgtEl>
                                        <p:attrNameLst>
                                          <p:attrName>style.visibility</p:attrName>
                                        </p:attrNameLst>
                                      </p:cBhvr>
                                      <p:to>
                                        <p:strVal val="visible"/>
                                      </p:to>
                                    </p:set>
                                    <p:animEffect transition="in" filter="fade">
                                      <p:cBhvr>
                                        <p:cTn id="16" dur="500"/>
                                        <p:tgtEl>
                                          <p:spTgt spid="218"/>
                                        </p:tgtEl>
                                      </p:cBhvr>
                                    </p:animEffect>
                                  </p:childTnLst>
                                </p:cTn>
                              </p:par>
                              <p:par>
                                <p:cTn id="17" presetID="10" presetClass="entr" presetSubtype="0" fill="hold" nodeType="withEffect">
                                  <p:stCondLst>
                                    <p:cond delay="0"/>
                                  </p:stCondLst>
                                  <p:childTnLst>
                                    <p:set>
                                      <p:cBhvr>
                                        <p:cTn id="18" dur="1" fill="hold">
                                          <p:stCondLst>
                                            <p:cond delay="0"/>
                                          </p:stCondLst>
                                        </p:cTn>
                                        <p:tgtEl>
                                          <p:spTgt spid="224"/>
                                        </p:tgtEl>
                                        <p:attrNameLst>
                                          <p:attrName>style.visibility</p:attrName>
                                        </p:attrNameLst>
                                      </p:cBhvr>
                                      <p:to>
                                        <p:strVal val="visible"/>
                                      </p:to>
                                    </p:set>
                                    <p:animEffect transition="in" filter="fade">
                                      <p:cBhvr>
                                        <p:cTn id="19" dur="500"/>
                                        <p:tgtEl>
                                          <p:spTgt spid="2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500"/>
                                        <p:tgtEl>
                                          <p:spTgt spid="219"/>
                                        </p:tgtEl>
                                      </p:cBhvr>
                                    </p:animEffect>
                                  </p:childTnLst>
                                </p:cTn>
                              </p:par>
                              <p:par>
                                <p:cTn id="23" presetID="10" presetClass="entr" presetSubtype="0" fill="hold" nodeType="withEffect">
                                  <p:stCondLst>
                                    <p:cond delay="0"/>
                                  </p:stCondLst>
                                  <p:childTnLst>
                                    <p:set>
                                      <p:cBhvr>
                                        <p:cTn id="24" dur="1" fill="hold">
                                          <p:stCondLst>
                                            <p:cond delay="0"/>
                                          </p:stCondLst>
                                        </p:cTn>
                                        <p:tgtEl>
                                          <p:spTgt spid="222"/>
                                        </p:tgtEl>
                                        <p:attrNameLst>
                                          <p:attrName>style.visibility</p:attrName>
                                        </p:attrNameLst>
                                      </p:cBhvr>
                                      <p:to>
                                        <p:strVal val="visible"/>
                                      </p:to>
                                    </p:set>
                                    <p:animEffect transition="in" filter="fade">
                                      <p:cBhvr>
                                        <p:cTn id="25" dur="500"/>
                                        <p:tgtEl>
                                          <p:spTgt spid="2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3"/>
                                        </p:tgtEl>
                                        <p:attrNameLst>
                                          <p:attrName>style.visibility</p:attrName>
                                        </p:attrNameLst>
                                      </p:cBhvr>
                                      <p:to>
                                        <p:strVal val="visible"/>
                                      </p:to>
                                    </p:set>
                                    <p:animEffect transition="in" filter="fade">
                                      <p:cBhvr>
                                        <p:cTn id="28" dur="500"/>
                                        <p:tgtEl>
                                          <p:spTgt spid="2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fade">
                                      <p:cBhvr>
                                        <p:cTn id="31" dur="500"/>
                                        <p:tgtEl>
                                          <p:spTgt spid="2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4"/>
                                        </p:tgtEl>
                                        <p:attrNameLst>
                                          <p:attrName>style.visibility</p:attrName>
                                        </p:attrNameLst>
                                      </p:cBhvr>
                                      <p:to>
                                        <p:strVal val="visible"/>
                                      </p:to>
                                    </p:set>
                                    <p:animEffect transition="in" filter="fade">
                                      <p:cBhvr>
                                        <p:cTn id="34"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5" grpId="0" animBg="1"/>
      <p:bldP spid="216" grpId="0" animBg="1"/>
      <p:bldP spid="217" grpId="0" animBg="1"/>
      <p:bldP spid="218" grpId="0" animBg="1"/>
      <p:bldP spid="219" grpId="0"/>
      <p:bldP spid="221" grpId="0" animBg="1"/>
      <p:bldP spid="2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18" name="Picture 17">
            <a:extLst>
              <a:ext uri="{FF2B5EF4-FFF2-40B4-BE49-F238E27FC236}">
                <a16:creationId xmlns:a16="http://schemas.microsoft.com/office/drawing/2014/main" id="{03406AD4-6C42-44B9-97F0-677FE63DF210}"/>
              </a:ext>
            </a:extLst>
          </p:cNvPr>
          <p:cNvPicPr>
            <a:picLocks noChangeAspect="1"/>
          </p:cNvPicPr>
          <p:nvPr/>
        </p:nvPicPr>
        <p:blipFill>
          <a:blip r:embed="rId3"/>
          <a:stretch>
            <a:fillRect/>
          </a:stretch>
        </p:blipFill>
        <p:spPr>
          <a:xfrm>
            <a:off x="5813161" y="409292"/>
            <a:ext cx="2924002" cy="4548446"/>
          </a:xfrm>
          <a:prstGeom prst="rect">
            <a:avLst/>
          </a:prstGeom>
        </p:spPr>
      </p:pic>
      <p:sp>
        <p:nvSpPr>
          <p:cNvPr id="230" name="Google Shape;230;g26cfff902d9_5_54"/>
          <p:cNvSpPr txBox="1">
            <a:spLocks noGrp="1"/>
          </p:cNvSpPr>
          <p:nvPr>
            <p:ph type="title"/>
          </p:nvPr>
        </p:nvSpPr>
        <p:spPr>
          <a:xfrm>
            <a:off x="246250" y="480325"/>
            <a:ext cx="5677200" cy="5550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2400"/>
              <a:buFont typeface="Arial"/>
              <a:buNone/>
            </a:pPr>
            <a:r>
              <a:rPr lang="en" sz="2300" b="1">
                <a:latin typeface="Arial"/>
                <a:ea typeface="Arial"/>
                <a:cs typeface="Arial"/>
                <a:sym typeface="Arial"/>
              </a:rPr>
              <a:t>PROPOSED FRAMEWORK</a:t>
            </a:r>
            <a:endParaRPr sz="2300" b="1">
              <a:latin typeface="Arial"/>
              <a:ea typeface="Arial"/>
              <a:cs typeface="Arial"/>
              <a:sym typeface="Arial"/>
            </a:endParaRPr>
          </a:p>
        </p:txBody>
      </p:sp>
      <p:pic>
        <p:nvPicPr>
          <p:cNvPr id="231" name="Google Shape;231;g26cfff902d9_5_54" descr="Vector Logo] Trường Đại Học Khoa Học Và Công Nghệ Hà Nội – USTH - Download  Định Dạng EPS, SVG Cho AI, Corel » Hải Triều"/>
          <p:cNvPicPr preferRelativeResize="0"/>
          <p:nvPr/>
        </p:nvPicPr>
        <p:blipFill rotWithShape="1">
          <a:blip r:embed="rId4">
            <a:alphaModFix/>
          </a:blip>
          <a:srcRect/>
          <a:stretch/>
        </p:blipFill>
        <p:spPr>
          <a:xfrm>
            <a:off x="150157" y="67354"/>
            <a:ext cx="960423" cy="412981"/>
          </a:xfrm>
          <a:prstGeom prst="rect">
            <a:avLst/>
          </a:prstGeom>
          <a:noFill/>
          <a:ln>
            <a:noFill/>
          </a:ln>
        </p:spPr>
      </p:pic>
      <p:sp>
        <p:nvSpPr>
          <p:cNvPr id="232" name="Google Shape;232;g26cfff902d9_5_54"/>
          <p:cNvSpPr/>
          <p:nvPr/>
        </p:nvSpPr>
        <p:spPr>
          <a:xfrm>
            <a:off x="6473650" y="1367600"/>
            <a:ext cx="1094100"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33" name="Google Shape;233;g26cfff902d9_5_54"/>
          <p:cNvSpPr/>
          <p:nvPr/>
        </p:nvSpPr>
        <p:spPr>
          <a:xfrm>
            <a:off x="246250" y="1177100"/>
            <a:ext cx="2536800" cy="932100"/>
          </a:xfrm>
          <a:prstGeom prst="roundRect">
            <a:avLst>
              <a:gd name="adj" fmla="val 16667"/>
            </a:avLst>
          </a:prstGeom>
          <a:solidFill>
            <a:srgbClr val="A4E6FF">
              <a:alpha val="61640"/>
            </a:srgbClr>
          </a:solidFill>
          <a:ln w="19050" cap="flat" cmpd="sng">
            <a:solidFill>
              <a:schemeClr val="accent4"/>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Pretrained SIDER</a:t>
            </a:r>
            <a:endParaRPr sz="1200" b="1"/>
          </a:p>
          <a:p>
            <a:pPr marL="0" lvl="0" indent="0" algn="ctr" rtl="0">
              <a:spcBef>
                <a:spcPts val="0"/>
              </a:spcBef>
              <a:spcAft>
                <a:spcPts val="0"/>
              </a:spcAft>
              <a:buNone/>
            </a:pPr>
            <a:r>
              <a:rPr lang="en" sz="1200"/>
              <a:t>Observed side effects associated with marketed drugs</a:t>
            </a:r>
            <a:endParaRPr sz="1200"/>
          </a:p>
        </p:txBody>
      </p:sp>
      <p:sp>
        <p:nvSpPr>
          <p:cNvPr id="234" name="Google Shape;234;g26cfff902d9_5_54"/>
          <p:cNvSpPr/>
          <p:nvPr/>
        </p:nvSpPr>
        <p:spPr>
          <a:xfrm>
            <a:off x="7739125" y="1354198"/>
            <a:ext cx="992032" cy="512001"/>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35" name="Google Shape;235;g26cfff902d9_5_54"/>
          <p:cNvSpPr/>
          <p:nvPr/>
        </p:nvSpPr>
        <p:spPr>
          <a:xfrm>
            <a:off x="2907225" y="1177100"/>
            <a:ext cx="2536800" cy="2304544"/>
          </a:xfrm>
          <a:prstGeom prst="roundRect">
            <a:avLst>
              <a:gd name="adj" fmla="val 16667"/>
            </a:avLst>
          </a:prstGeom>
          <a:solidFill>
            <a:srgbClr val="A4E6FF">
              <a:alpha val="61640"/>
            </a:srgbClr>
          </a:solidFill>
          <a:ln w="19050" cap="flat" cmpd="sng">
            <a:solidFill>
              <a:schemeClr val="accent4"/>
            </a:solidFill>
            <a:prstDash val="dash"/>
            <a:round/>
            <a:headEnd type="none" w="sm" len="sm"/>
            <a:tailEnd type="none" w="sm" len="sm"/>
          </a:ln>
        </p:spPr>
        <p:txBody>
          <a:bodyPr spcFirstLastPara="1" wrap="square" lIns="91425" tIns="91425" rIns="91425" bIns="91425" anchor="t" anchorCtr="0">
            <a:noAutofit/>
          </a:bodyPr>
          <a:lstStyle/>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Hepatobiliary disorders</a:t>
            </a: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Metabolism and nutrition disorders</a:t>
            </a: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Product issues</a:t>
            </a: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Eye disorders</a:t>
            </a: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Investigations</a:t>
            </a: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Musculoskeletal and connective tissue disorders</a:t>
            </a: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Gastrointestinal disorders</a:t>
            </a: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a:t>
            </a:r>
          </a:p>
          <a:p>
            <a:pPr marL="0" lvl="0" indent="0" algn="ctr" rtl="0">
              <a:spcBef>
                <a:spcPts val="0"/>
              </a:spcBef>
              <a:spcAft>
                <a:spcPts val="0"/>
              </a:spcAft>
              <a:buNone/>
            </a:pPr>
            <a:endParaRPr sz="1200" dirty="0"/>
          </a:p>
        </p:txBody>
      </p:sp>
      <p:graphicFrame>
        <p:nvGraphicFramePr>
          <p:cNvPr id="237" name="Google Shape;237;g26cfff902d9_5_54"/>
          <p:cNvGraphicFramePr/>
          <p:nvPr>
            <p:extLst>
              <p:ext uri="{D42A27DB-BD31-4B8C-83A1-F6EECF244321}">
                <p14:modId xmlns:p14="http://schemas.microsoft.com/office/powerpoint/2010/main" val="619446461"/>
              </p:ext>
            </p:extLst>
          </p:nvPr>
        </p:nvGraphicFramePr>
        <p:xfrm>
          <a:off x="266550" y="3631150"/>
          <a:ext cx="5281350" cy="670500"/>
        </p:xfrm>
        <a:graphic>
          <a:graphicData uri="http://schemas.openxmlformats.org/drawingml/2006/table">
            <a:tbl>
              <a:tblPr>
                <a:noFill/>
                <a:tableStyleId>{504EEEEF-7213-40A9-8252-51BF9E767CE2}</a:tableStyleId>
              </a:tblPr>
              <a:tblGrid>
                <a:gridCol w="687775">
                  <a:extLst>
                    <a:ext uri="{9D8B030D-6E8A-4147-A177-3AD203B41FA5}">
                      <a16:colId xmlns:a16="http://schemas.microsoft.com/office/drawing/2014/main" val="20000"/>
                    </a:ext>
                  </a:extLst>
                </a:gridCol>
                <a:gridCol w="1038100">
                  <a:extLst>
                    <a:ext uri="{9D8B030D-6E8A-4147-A177-3AD203B41FA5}">
                      <a16:colId xmlns:a16="http://schemas.microsoft.com/office/drawing/2014/main" val="20001"/>
                    </a:ext>
                  </a:extLst>
                </a:gridCol>
                <a:gridCol w="1442925">
                  <a:extLst>
                    <a:ext uri="{9D8B030D-6E8A-4147-A177-3AD203B41FA5}">
                      <a16:colId xmlns:a16="http://schemas.microsoft.com/office/drawing/2014/main" val="20002"/>
                    </a:ext>
                  </a:extLst>
                </a:gridCol>
                <a:gridCol w="1056275">
                  <a:extLst>
                    <a:ext uri="{9D8B030D-6E8A-4147-A177-3AD203B41FA5}">
                      <a16:colId xmlns:a16="http://schemas.microsoft.com/office/drawing/2014/main" val="20003"/>
                    </a:ext>
                  </a:extLst>
                </a:gridCol>
                <a:gridCol w="1056275">
                  <a:extLst>
                    <a:ext uri="{9D8B030D-6E8A-4147-A177-3AD203B41FA5}">
                      <a16:colId xmlns:a16="http://schemas.microsoft.com/office/drawing/2014/main" val="20004"/>
                    </a:ext>
                  </a:extLst>
                </a:gridCol>
              </a:tblGrid>
              <a:tr h="315150">
                <a:tc>
                  <a:txBody>
                    <a:bodyPr/>
                    <a:lstStyle/>
                    <a:p>
                      <a:pPr marL="0" lvl="0" indent="0" algn="ctr" rtl="0">
                        <a:spcBef>
                          <a:spcPts val="0"/>
                        </a:spcBef>
                        <a:spcAft>
                          <a:spcPts val="0"/>
                        </a:spcAft>
                        <a:buNone/>
                      </a:pP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b="1"/>
                        <a:t>Compounds</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b="1"/>
                        <a:t>Bioactivity classes</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b="1"/>
                        <a:t>(+) samples</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b="1"/>
                        <a:t>(-) samples</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97725">
                <a:tc>
                  <a:txBody>
                    <a:bodyPr/>
                    <a:lstStyle/>
                    <a:p>
                      <a:pPr marL="0" lvl="0" indent="0" algn="ctr" rtl="0">
                        <a:spcBef>
                          <a:spcPts val="0"/>
                        </a:spcBef>
                        <a:spcAft>
                          <a:spcPts val="0"/>
                        </a:spcAft>
                        <a:buNone/>
                      </a:pPr>
                      <a:r>
                        <a:rPr lang="en" sz="1000" b="1"/>
                        <a:t>SIDER </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a:t>1427 </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tc>
                  <a:txBody>
                    <a:bodyPr/>
                    <a:lstStyle/>
                    <a:p>
                      <a:pPr marL="0" lvl="0" indent="0" algn="ctr" rtl="0">
                        <a:spcBef>
                          <a:spcPts val="0"/>
                        </a:spcBef>
                        <a:spcAft>
                          <a:spcPts val="0"/>
                        </a:spcAft>
                        <a:buNone/>
                      </a:pPr>
                      <a:r>
                        <a:rPr lang="en" sz="1000" dirty="0"/>
                        <a:t>27 </a:t>
                      </a:r>
                      <a:endParaRPr sz="1000"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tc>
                  <a:txBody>
                    <a:bodyPr/>
                    <a:lstStyle/>
                    <a:p>
                      <a:pPr marL="0" lvl="0" indent="0" algn="ctr" rtl="0">
                        <a:spcBef>
                          <a:spcPts val="0"/>
                        </a:spcBef>
                        <a:spcAft>
                          <a:spcPts val="0"/>
                        </a:spcAft>
                        <a:buNone/>
                      </a:pPr>
                      <a:r>
                        <a:rPr lang="en" sz="1000"/>
                        <a:t>21,868</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tc>
                  <a:txBody>
                    <a:bodyPr/>
                    <a:lstStyle/>
                    <a:p>
                      <a:pPr marL="0" lvl="0" indent="0" algn="ctr" rtl="0">
                        <a:spcBef>
                          <a:spcPts val="0"/>
                        </a:spcBef>
                        <a:spcAft>
                          <a:spcPts val="0"/>
                        </a:spcAft>
                        <a:buNone/>
                      </a:pPr>
                      <a:r>
                        <a:rPr lang="en" sz="1000" dirty="0"/>
                        <a:t>16,661</a:t>
                      </a:r>
                      <a:endParaRPr sz="1000"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extLst>
                  <a:ext uri="{0D108BD9-81ED-4DB2-BD59-A6C34878D82A}">
                    <a16:rowId xmlns:a16="http://schemas.microsoft.com/office/drawing/2014/main" val="10001"/>
                  </a:ext>
                </a:extLst>
              </a:tr>
            </a:tbl>
          </a:graphicData>
        </a:graphic>
      </p:graphicFrame>
      <p:sp>
        <p:nvSpPr>
          <p:cNvPr id="238" name="Google Shape;238;g26cfff902d9_5_54"/>
          <p:cNvSpPr/>
          <p:nvPr/>
        </p:nvSpPr>
        <p:spPr>
          <a:xfrm>
            <a:off x="5568200" y="1390550"/>
            <a:ext cx="619500" cy="452700"/>
          </a:xfrm>
          <a:prstGeom prst="rightArrow">
            <a:avLst>
              <a:gd name="adj1" fmla="val 50000"/>
              <a:gd name="adj2" fmla="val 50000"/>
            </a:avLst>
          </a:prstGeom>
          <a:solidFill>
            <a:srgbClr val="A4E6FF">
              <a:alpha val="6164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 name="Google Shape;239;g26cfff902d9_5_54"/>
          <p:cNvSpPr txBox="1"/>
          <p:nvPr/>
        </p:nvSpPr>
        <p:spPr>
          <a:xfrm>
            <a:off x="6187700" y="2067500"/>
            <a:ext cx="754500" cy="384900"/>
          </a:xfrm>
          <a:prstGeom prst="rect">
            <a:avLst/>
          </a:prstGeom>
          <a:solidFill>
            <a:srgbClr val="A4E6FF">
              <a:alpha val="61640"/>
            </a:srgbClr>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rPr>
              <a:t>Vectors</a:t>
            </a:r>
            <a:endParaRPr sz="1300">
              <a:solidFill>
                <a:schemeClr val="dk1"/>
              </a:solidFill>
            </a:endParaRPr>
          </a:p>
        </p:txBody>
      </p:sp>
      <p:sp>
        <p:nvSpPr>
          <p:cNvPr id="240" name="Google Shape;240;g26cfff902d9_5_54"/>
          <p:cNvSpPr/>
          <p:nvPr/>
        </p:nvSpPr>
        <p:spPr>
          <a:xfrm>
            <a:off x="6492500" y="2571750"/>
            <a:ext cx="1040400"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41" name="Google Shape;241;g26cfff902d9_5_54"/>
          <p:cNvSpPr/>
          <p:nvPr/>
        </p:nvSpPr>
        <p:spPr>
          <a:xfrm>
            <a:off x="5653075" y="2594700"/>
            <a:ext cx="619500" cy="452700"/>
          </a:xfrm>
          <a:prstGeom prst="rightArrow">
            <a:avLst>
              <a:gd name="adj1" fmla="val 50000"/>
              <a:gd name="adj2" fmla="val 50000"/>
            </a:avLst>
          </a:prstGeom>
          <a:solidFill>
            <a:srgbClr val="A4E6FF">
              <a:alpha val="6164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Slide Number Placeholder 2">
            <a:extLst>
              <a:ext uri="{FF2B5EF4-FFF2-40B4-BE49-F238E27FC236}">
                <a16:creationId xmlns:a16="http://schemas.microsoft.com/office/drawing/2014/main" id="{71B78AF0-F490-4406-A641-980F25C813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680894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barn(inVertical)">
                                      <p:cBhvr>
                                        <p:cTn id="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0" name="Picture 19">
            <a:extLst>
              <a:ext uri="{FF2B5EF4-FFF2-40B4-BE49-F238E27FC236}">
                <a16:creationId xmlns:a16="http://schemas.microsoft.com/office/drawing/2014/main" id="{DEF2236D-F02F-4410-9567-77D2316C43FA}"/>
              </a:ext>
            </a:extLst>
          </p:cNvPr>
          <p:cNvPicPr>
            <a:picLocks noChangeAspect="1"/>
          </p:cNvPicPr>
          <p:nvPr/>
        </p:nvPicPr>
        <p:blipFill>
          <a:blip r:embed="rId3"/>
          <a:stretch>
            <a:fillRect/>
          </a:stretch>
        </p:blipFill>
        <p:spPr>
          <a:xfrm>
            <a:off x="5813161" y="416787"/>
            <a:ext cx="2924002" cy="4548446"/>
          </a:xfrm>
          <a:prstGeom prst="rect">
            <a:avLst/>
          </a:prstGeom>
        </p:spPr>
      </p:pic>
      <p:sp>
        <p:nvSpPr>
          <p:cNvPr id="230" name="Google Shape;230;g26cfff902d9_5_54"/>
          <p:cNvSpPr txBox="1">
            <a:spLocks noGrp="1"/>
          </p:cNvSpPr>
          <p:nvPr>
            <p:ph type="title"/>
          </p:nvPr>
        </p:nvSpPr>
        <p:spPr>
          <a:xfrm>
            <a:off x="246250" y="480325"/>
            <a:ext cx="5677200" cy="5550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2400"/>
              <a:buFont typeface="Arial"/>
              <a:buNone/>
            </a:pPr>
            <a:r>
              <a:rPr lang="en" sz="2300" b="1">
                <a:latin typeface="Arial"/>
                <a:ea typeface="Arial"/>
                <a:cs typeface="Arial"/>
                <a:sym typeface="Arial"/>
              </a:rPr>
              <a:t>PROPOSED FRAMEWORK</a:t>
            </a:r>
            <a:endParaRPr sz="2300" b="1">
              <a:latin typeface="Arial"/>
              <a:ea typeface="Arial"/>
              <a:cs typeface="Arial"/>
              <a:sym typeface="Arial"/>
            </a:endParaRPr>
          </a:p>
        </p:txBody>
      </p:sp>
      <p:pic>
        <p:nvPicPr>
          <p:cNvPr id="231" name="Google Shape;231;g26cfff902d9_5_54" descr="Vector Logo] Trường Đại Học Khoa Học Và Công Nghệ Hà Nội – USTH - Download  Định Dạng EPS, SVG Cho AI, Corel » Hải Triều"/>
          <p:cNvPicPr preferRelativeResize="0"/>
          <p:nvPr/>
        </p:nvPicPr>
        <p:blipFill rotWithShape="1">
          <a:blip r:embed="rId4">
            <a:alphaModFix/>
          </a:blip>
          <a:srcRect/>
          <a:stretch/>
        </p:blipFill>
        <p:spPr>
          <a:xfrm>
            <a:off x="150157" y="67354"/>
            <a:ext cx="960423" cy="412981"/>
          </a:xfrm>
          <a:prstGeom prst="rect">
            <a:avLst/>
          </a:prstGeom>
          <a:noFill/>
          <a:ln>
            <a:noFill/>
          </a:ln>
        </p:spPr>
      </p:pic>
      <p:sp>
        <p:nvSpPr>
          <p:cNvPr id="232" name="Google Shape;232;g26cfff902d9_5_54"/>
          <p:cNvSpPr/>
          <p:nvPr/>
        </p:nvSpPr>
        <p:spPr>
          <a:xfrm>
            <a:off x="6473650" y="1367600"/>
            <a:ext cx="1094100"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34" name="Google Shape;234;g26cfff902d9_5_54"/>
          <p:cNvSpPr/>
          <p:nvPr/>
        </p:nvSpPr>
        <p:spPr>
          <a:xfrm>
            <a:off x="7774775" y="1367600"/>
            <a:ext cx="956381"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35" name="Google Shape;235;g26cfff902d9_5_54"/>
          <p:cNvSpPr/>
          <p:nvPr/>
        </p:nvSpPr>
        <p:spPr>
          <a:xfrm>
            <a:off x="3513370" y="1177100"/>
            <a:ext cx="1951317" cy="932100"/>
          </a:xfrm>
          <a:prstGeom prst="roundRect">
            <a:avLst>
              <a:gd name="adj" fmla="val 16667"/>
            </a:avLst>
          </a:prstGeom>
          <a:solidFill>
            <a:srgbClr val="A4E6FF">
              <a:alpha val="61640"/>
            </a:srgbClr>
          </a:solidFill>
          <a:ln w="19050" cap="flat" cmpd="sng">
            <a:solidFill>
              <a:schemeClr val="accent4"/>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dk1"/>
                </a:solidFill>
              </a:rPr>
              <a:t>Pretrained </a:t>
            </a:r>
            <a:r>
              <a:rPr lang="en" sz="1200" b="1" dirty="0"/>
              <a:t>Tox21</a:t>
            </a:r>
            <a:endParaRPr sz="1200" b="1" dirty="0"/>
          </a:p>
          <a:p>
            <a:pPr marL="0" lvl="0" indent="0" algn="ctr" rtl="0">
              <a:spcBef>
                <a:spcPts val="0"/>
              </a:spcBef>
              <a:spcAft>
                <a:spcPts val="0"/>
              </a:spcAft>
              <a:buNone/>
            </a:pPr>
            <a:r>
              <a:rPr lang="en" sz="1200" dirty="0"/>
              <a:t>To assess the toxicity of chemical compounds</a:t>
            </a:r>
            <a:endParaRPr sz="1200" dirty="0"/>
          </a:p>
        </p:txBody>
      </p:sp>
      <p:sp>
        <p:nvSpPr>
          <p:cNvPr id="236" name="Google Shape;236;g26cfff902d9_5_54"/>
          <p:cNvSpPr/>
          <p:nvPr/>
        </p:nvSpPr>
        <p:spPr>
          <a:xfrm>
            <a:off x="150157" y="1177100"/>
            <a:ext cx="3077263" cy="1116700"/>
          </a:xfrm>
          <a:prstGeom prst="roundRect">
            <a:avLst>
              <a:gd name="adj" fmla="val 16667"/>
            </a:avLst>
          </a:prstGeom>
          <a:solidFill>
            <a:srgbClr val="A4E6FF">
              <a:alpha val="61640"/>
            </a:srgbClr>
          </a:solidFill>
          <a:ln w="19050" cap="flat" cmpd="sng">
            <a:solidFill>
              <a:schemeClr val="accent4"/>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dk1"/>
                </a:solidFill>
              </a:rPr>
              <a:t>Pretrained </a:t>
            </a:r>
            <a:r>
              <a:rPr lang="en" sz="1200" b="1" dirty="0"/>
              <a:t>Maximum Unbiased Validation (MUV)</a:t>
            </a:r>
            <a:endParaRPr sz="1200" b="1" dirty="0"/>
          </a:p>
          <a:p>
            <a:pPr marL="0" lvl="0" indent="0" algn="ctr" rtl="0">
              <a:spcBef>
                <a:spcPts val="0"/>
              </a:spcBef>
              <a:spcAft>
                <a:spcPts val="0"/>
              </a:spcAft>
              <a:buNone/>
            </a:pPr>
            <a:r>
              <a:rPr lang="en" sz="1200" dirty="0"/>
              <a:t>To mitigate analogue bias and minimize the risk of overfitting to similar compounds</a:t>
            </a:r>
            <a:endParaRPr sz="1200" dirty="0"/>
          </a:p>
        </p:txBody>
      </p:sp>
      <p:graphicFrame>
        <p:nvGraphicFramePr>
          <p:cNvPr id="237" name="Google Shape;237;g26cfff902d9_5_54"/>
          <p:cNvGraphicFramePr/>
          <p:nvPr>
            <p:extLst>
              <p:ext uri="{D42A27DB-BD31-4B8C-83A1-F6EECF244321}">
                <p14:modId xmlns:p14="http://schemas.microsoft.com/office/powerpoint/2010/main" val="928098434"/>
              </p:ext>
            </p:extLst>
          </p:nvPr>
        </p:nvGraphicFramePr>
        <p:xfrm>
          <a:off x="328775" y="3952286"/>
          <a:ext cx="5281350" cy="1005750"/>
        </p:xfrm>
        <a:graphic>
          <a:graphicData uri="http://schemas.openxmlformats.org/drawingml/2006/table">
            <a:tbl>
              <a:tblPr>
                <a:noFill/>
                <a:tableStyleId>{504EEEEF-7213-40A9-8252-51BF9E767CE2}</a:tableStyleId>
              </a:tblPr>
              <a:tblGrid>
                <a:gridCol w="687775">
                  <a:extLst>
                    <a:ext uri="{9D8B030D-6E8A-4147-A177-3AD203B41FA5}">
                      <a16:colId xmlns:a16="http://schemas.microsoft.com/office/drawing/2014/main" val="20000"/>
                    </a:ext>
                  </a:extLst>
                </a:gridCol>
                <a:gridCol w="1038100">
                  <a:extLst>
                    <a:ext uri="{9D8B030D-6E8A-4147-A177-3AD203B41FA5}">
                      <a16:colId xmlns:a16="http://schemas.microsoft.com/office/drawing/2014/main" val="20001"/>
                    </a:ext>
                  </a:extLst>
                </a:gridCol>
                <a:gridCol w="1442925">
                  <a:extLst>
                    <a:ext uri="{9D8B030D-6E8A-4147-A177-3AD203B41FA5}">
                      <a16:colId xmlns:a16="http://schemas.microsoft.com/office/drawing/2014/main" val="20002"/>
                    </a:ext>
                  </a:extLst>
                </a:gridCol>
                <a:gridCol w="1056275">
                  <a:extLst>
                    <a:ext uri="{9D8B030D-6E8A-4147-A177-3AD203B41FA5}">
                      <a16:colId xmlns:a16="http://schemas.microsoft.com/office/drawing/2014/main" val="20003"/>
                    </a:ext>
                  </a:extLst>
                </a:gridCol>
                <a:gridCol w="1056275">
                  <a:extLst>
                    <a:ext uri="{9D8B030D-6E8A-4147-A177-3AD203B41FA5}">
                      <a16:colId xmlns:a16="http://schemas.microsoft.com/office/drawing/2014/main" val="20004"/>
                    </a:ext>
                  </a:extLst>
                </a:gridCol>
              </a:tblGrid>
              <a:tr h="315150">
                <a:tc>
                  <a:txBody>
                    <a:bodyPr/>
                    <a:lstStyle/>
                    <a:p>
                      <a:pPr marL="0" lvl="0" indent="0" algn="ctr" rtl="0">
                        <a:spcBef>
                          <a:spcPts val="0"/>
                        </a:spcBef>
                        <a:spcAft>
                          <a:spcPts val="0"/>
                        </a:spcAft>
                        <a:buNone/>
                      </a:pP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b="1"/>
                        <a:t>Compounds</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b="1" dirty="0"/>
                        <a:t>Bioactivity classes</a:t>
                      </a:r>
                      <a:endParaRPr sz="1000"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b="1" dirty="0"/>
                        <a:t>(+) samples</a:t>
                      </a:r>
                      <a:endParaRPr sz="1000"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b="1"/>
                        <a:t>(-) samples</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97725">
                <a:tc>
                  <a:txBody>
                    <a:bodyPr/>
                    <a:lstStyle/>
                    <a:p>
                      <a:pPr marL="0" lvl="0" indent="0" algn="ctr" rtl="0">
                        <a:spcBef>
                          <a:spcPts val="0"/>
                        </a:spcBef>
                        <a:spcAft>
                          <a:spcPts val="0"/>
                        </a:spcAft>
                        <a:buNone/>
                      </a:pPr>
                      <a:r>
                        <a:rPr lang="en" sz="1000" b="1"/>
                        <a:t>Tox21 </a:t>
                      </a:r>
                      <a:endParaRPr sz="1000" b="1"/>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a:t>7831 </a:t>
                      </a:r>
                      <a:endParaRPr sz="1000"/>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tc>
                  <a:txBody>
                    <a:bodyPr/>
                    <a:lstStyle/>
                    <a:p>
                      <a:pPr marL="0" lvl="0" indent="0" algn="ctr" rtl="0">
                        <a:spcBef>
                          <a:spcPts val="0"/>
                        </a:spcBef>
                        <a:spcAft>
                          <a:spcPts val="0"/>
                        </a:spcAft>
                        <a:buNone/>
                      </a:pPr>
                      <a:r>
                        <a:rPr lang="en" sz="1000" dirty="0"/>
                        <a:t>12</a:t>
                      </a:r>
                      <a:endParaRPr sz="1000" dirty="0"/>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tc>
                  <a:txBody>
                    <a:bodyPr/>
                    <a:lstStyle/>
                    <a:p>
                      <a:pPr marL="0" lvl="0" indent="0" algn="ctr" rtl="0">
                        <a:spcBef>
                          <a:spcPts val="0"/>
                        </a:spcBef>
                        <a:spcAft>
                          <a:spcPts val="0"/>
                        </a:spcAft>
                        <a:buNone/>
                      </a:pPr>
                      <a:r>
                        <a:rPr lang="en" sz="1000"/>
                        <a:t>5862</a:t>
                      </a:r>
                      <a:endParaRPr sz="1000"/>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tc>
                  <a:txBody>
                    <a:bodyPr/>
                    <a:lstStyle/>
                    <a:p>
                      <a:pPr marL="0" lvl="0" indent="0" algn="ctr" rtl="0">
                        <a:spcBef>
                          <a:spcPts val="0"/>
                        </a:spcBef>
                        <a:spcAft>
                          <a:spcPts val="0"/>
                        </a:spcAft>
                        <a:buNone/>
                      </a:pPr>
                      <a:r>
                        <a:rPr lang="en" sz="1000" dirty="0"/>
                        <a:t>72,084</a:t>
                      </a:r>
                      <a:endParaRPr sz="1000" dirty="0"/>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extLst>
                  <a:ext uri="{0D108BD9-81ED-4DB2-BD59-A6C34878D82A}">
                    <a16:rowId xmlns:a16="http://schemas.microsoft.com/office/drawing/2014/main" val="10002"/>
                  </a:ext>
                </a:extLst>
              </a:tr>
              <a:tr h="297725">
                <a:tc>
                  <a:txBody>
                    <a:bodyPr/>
                    <a:lstStyle/>
                    <a:p>
                      <a:pPr marL="0" lvl="0" indent="0" algn="ctr" rtl="0">
                        <a:spcBef>
                          <a:spcPts val="0"/>
                        </a:spcBef>
                        <a:spcAft>
                          <a:spcPts val="0"/>
                        </a:spcAft>
                        <a:buNone/>
                      </a:pPr>
                      <a:r>
                        <a:rPr lang="en" sz="1000" b="1"/>
                        <a:t>MUV </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000"/>
                        <a:t>93,087</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tc>
                  <a:txBody>
                    <a:bodyPr/>
                    <a:lstStyle/>
                    <a:p>
                      <a:pPr marL="0" lvl="0" indent="0" algn="ctr" rtl="0">
                        <a:spcBef>
                          <a:spcPts val="0"/>
                        </a:spcBef>
                        <a:spcAft>
                          <a:spcPts val="0"/>
                        </a:spcAft>
                        <a:buNone/>
                      </a:pPr>
                      <a:r>
                        <a:rPr lang="en" sz="1000"/>
                        <a:t>17</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tc>
                  <a:txBody>
                    <a:bodyPr/>
                    <a:lstStyle/>
                    <a:p>
                      <a:pPr marL="0" lvl="0" indent="0" algn="ctr" rtl="0">
                        <a:spcBef>
                          <a:spcPts val="0"/>
                        </a:spcBef>
                        <a:spcAft>
                          <a:spcPts val="0"/>
                        </a:spcAft>
                        <a:buNone/>
                      </a:pPr>
                      <a:r>
                        <a:rPr lang="en" sz="1000"/>
                        <a:t>489</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tc>
                  <a:txBody>
                    <a:bodyPr/>
                    <a:lstStyle/>
                    <a:p>
                      <a:pPr marL="0" lvl="0" indent="0" algn="ctr" rtl="0">
                        <a:spcBef>
                          <a:spcPts val="0"/>
                        </a:spcBef>
                        <a:spcAft>
                          <a:spcPts val="0"/>
                        </a:spcAft>
                        <a:buNone/>
                      </a:pPr>
                      <a:r>
                        <a:rPr lang="en" sz="1000" dirty="0"/>
                        <a:t>1,332,593</a:t>
                      </a:r>
                      <a:endParaRPr sz="1000"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E6FF">
                        <a:alpha val="61640"/>
                      </a:srgbClr>
                    </a:solidFill>
                  </a:tcPr>
                </a:tc>
                <a:extLst>
                  <a:ext uri="{0D108BD9-81ED-4DB2-BD59-A6C34878D82A}">
                    <a16:rowId xmlns:a16="http://schemas.microsoft.com/office/drawing/2014/main" val="10003"/>
                  </a:ext>
                </a:extLst>
              </a:tr>
            </a:tbl>
          </a:graphicData>
        </a:graphic>
      </p:graphicFrame>
      <p:sp>
        <p:nvSpPr>
          <p:cNvPr id="238" name="Google Shape;238;g26cfff902d9_5_54"/>
          <p:cNvSpPr/>
          <p:nvPr/>
        </p:nvSpPr>
        <p:spPr>
          <a:xfrm>
            <a:off x="5568200" y="1390550"/>
            <a:ext cx="619500" cy="452700"/>
          </a:xfrm>
          <a:prstGeom prst="rightArrow">
            <a:avLst>
              <a:gd name="adj1" fmla="val 50000"/>
              <a:gd name="adj2" fmla="val 50000"/>
            </a:avLst>
          </a:prstGeom>
          <a:solidFill>
            <a:srgbClr val="A4E6FF">
              <a:alpha val="6164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 name="Google Shape;239;g26cfff902d9_5_54"/>
          <p:cNvSpPr txBox="1"/>
          <p:nvPr/>
        </p:nvSpPr>
        <p:spPr>
          <a:xfrm>
            <a:off x="6187700" y="2067500"/>
            <a:ext cx="754500" cy="384900"/>
          </a:xfrm>
          <a:prstGeom prst="rect">
            <a:avLst/>
          </a:prstGeom>
          <a:solidFill>
            <a:srgbClr val="A4E6FF">
              <a:alpha val="61640"/>
            </a:srgbClr>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rPr>
              <a:t>Vectors</a:t>
            </a:r>
            <a:endParaRPr sz="1300">
              <a:solidFill>
                <a:schemeClr val="dk1"/>
              </a:solidFill>
            </a:endParaRPr>
          </a:p>
        </p:txBody>
      </p:sp>
      <p:sp>
        <p:nvSpPr>
          <p:cNvPr id="240" name="Google Shape;240;g26cfff902d9_5_54"/>
          <p:cNvSpPr/>
          <p:nvPr/>
        </p:nvSpPr>
        <p:spPr>
          <a:xfrm>
            <a:off x="6492500" y="2571750"/>
            <a:ext cx="1040400" cy="4986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4"/>
              </a:highlight>
            </a:endParaRPr>
          </a:p>
        </p:txBody>
      </p:sp>
      <p:sp>
        <p:nvSpPr>
          <p:cNvPr id="241" name="Google Shape;241;g26cfff902d9_5_54"/>
          <p:cNvSpPr/>
          <p:nvPr/>
        </p:nvSpPr>
        <p:spPr>
          <a:xfrm>
            <a:off x="5653075" y="2594700"/>
            <a:ext cx="619500" cy="452700"/>
          </a:xfrm>
          <a:prstGeom prst="rightArrow">
            <a:avLst>
              <a:gd name="adj1" fmla="val 50000"/>
              <a:gd name="adj2" fmla="val 50000"/>
            </a:avLst>
          </a:prstGeom>
          <a:solidFill>
            <a:srgbClr val="A4E6FF">
              <a:alpha val="6164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235;g26cfff902d9_5_54">
            <a:extLst>
              <a:ext uri="{FF2B5EF4-FFF2-40B4-BE49-F238E27FC236}">
                <a16:creationId xmlns:a16="http://schemas.microsoft.com/office/drawing/2014/main" id="{A2AD362B-9461-4C92-B611-5F7E527219F5}"/>
              </a:ext>
            </a:extLst>
          </p:cNvPr>
          <p:cNvSpPr/>
          <p:nvPr/>
        </p:nvSpPr>
        <p:spPr>
          <a:xfrm>
            <a:off x="3486789" y="2176020"/>
            <a:ext cx="1977898" cy="1443496"/>
          </a:xfrm>
          <a:prstGeom prst="roundRect">
            <a:avLst>
              <a:gd name="adj" fmla="val 16667"/>
            </a:avLst>
          </a:prstGeom>
          <a:solidFill>
            <a:srgbClr val="A4E6FF">
              <a:alpha val="61640"/>
            </a:srgbClr>
          </a:solidFill>
          <a:ln w="19050" cap="flat" cmpd="sng">
            <a:solidFill>
              <a:schemeClr val="accent4"/>
            </a:solidFill>
            <a:prstDash val="dash"/>
            <a:round/>
            <a:headEnd type="none" w="sm" len="sm"/>
            <a:tailEnd type="none" w="sm" len="sm"/>
          </a:ln>
        </p:spPr>
        <p:txBody>
          <a:bodyPr spcFirstLastPara="1" wrap="square" lIns="91425" tIns="91425" rIns="91425" bIns="91425" anchor="t" anchorCtr="0">
            <a:noAutofit/>
          </a:bodyPr>
          <a:lstStyle/>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NR-AR</a:t>
            </a:r>
          </a:p>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NR-AR-LBD</a:t>
            </a:r>
          </a:p>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NR-AhR</a:t>
            </a:r>
          </a:p>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NR-Aromatase</a:t>
            </a:r>
          </a:p>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NR-ER</a:t>
            </a:r>
          </a:p>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a:t>
            </a:r>
          </a:p>
        </p:txBody>
      </p:sp>
      <p:sp>
        <p:nvSpPr>
          <p:cNvPr id="16" name="Google Shape;235;g26cfff902d9_5_54">
            <a:extLst>
              <a:ext uri="{FF2B5EF4-FFF2-40B4-BE49-F238E27FC236}">
                <a16:creationId xmlns:a16="http://schemas.microsoft.com/office/drawing/2014/main" id="{EF796D60-1C1C-413C-9EA1-4AC2445D40EA}"/>
              </a:ext>
            </a:extLst>
          </p:cNvPr>
          <p:cNvSpPr/>
          <p:nvPr/>
        </p:nvSpPr>
        <p:spPr>
          <a:xfrm>
            <a:off x="150157" y="2342405"/>
            <a:ext cx="1647658" cy="1443496"/>
          </a:xfrm>
          <a:prstGeom prst="roundRect">
            <a:avLst>
              <a:gd name="adj" fmla="val 16667"/>
            </a:avLst>
          </a:prstGeom>
          <a:solidFill>
            <a:srgbClr val="A4E6FF">
              <a:alpha val="61640"/>
            </a:srgbClr>
          </a:solidFill>
          <a:ln w="19050" cap="flat" cmpd="sng">
            <a:solidFill>
              <a:schemeClr val="accent4"/>
            </a:solidFill>
            <a:prstDash val="dash"/>
            <a:round/>
            <a:headEnd type="none" w="sm" len="sm"/>
            <a:tailEnd type="none" w="sm" len="sm"/>
          </a:ln>
        </p:spPr>
        <p:txBody>
          <a:bodyPr spcFirstLastPara="1" wrap="square" lIns="91425" tIns="91425" rIns="91425" bIns="91425" anchor="t" anchorCtr="0">
            <a:noAutofit/>
          </a:bodyPr>
          <a:lstStyle/>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MUV-466 </a:t>
            </a:r>
          </a:p>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MUV-548 </a:t>
            </a:r>
          </a:p>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MUV-600 </a:t>
            </a:r>
          </a:p>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MUV-644 </a:t>
            </a:r>
          </a:p>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MUV-652 </a:t>
            </a:r>
          </a:p>
          <a:p>
            <a:pPr marL="342900" indent="-342900" rtl="0" fontAlgn="base">
              <a:spcBef>
                <a:spcPts val="0"/>
              </a:spcBef>
              <a:spcAft>
                <a:spcPts val="0"/>
              </a:spcAft>
              <a:buFont typeface="+mj-lt"/>
              <a:buAutoNum type="arabicPeriod"/>
            </a:pPr>
            <a:r>
              <a:rPr lang="nn-NO" sz="1300" b="0" i="0" u="none" strike="noStrike" dirty="0">
                <a:solidFill>
                  <a:srgbClr val="000000"/>
                </a:solidFill>
                <a:effectLst/>
                <a:latin typeface="Arial" panose="020B0604020202020204" pitchFamily="34" charset="0"/>
              </a:rPr>
              <a:t>…</a:t>
            </a:r>
          </a:p>
        </p:txBody>
      </p:sp>
      <p:sp>
        <p:nvSpPr>
          <p:cNvPr id="3" name="Slide Number Placeholder 2">
            <a:extLst>
              <a:ext uri="{FF2B5EF4-FFF2-40B4-BE49-F238E27FC236}">
                <a16:creationId xmlns:a16="http://schemas.microsoft.com/office/drawing/2014/main" id="{99B916E9-8E66-4FDE-9627-371D9755DF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
                                        </p:tgtEl>
                                        <p:attrNameLst>
                                          <p:attrName>style.visibility</p:attrName>
                                        </p:attrNameLst>
                                      </p:cBhvr>
                                      <p:to>
                                        <p:strVal val="visible"/>
                                      </p:to>
                                    </p:set>
                                    <p:animEffect transition="in" filter="fade">
                                      <p:cBhvr>
                                        <p:cTn id="10" dur="500"/>
                                        <p:tgtEl>
                                          <p:spTgt spid="2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37"/>
                                        </p:tgtEl>
                                        <p:attrNameLst>
                                          <p:attrName>style.visibility</p:attrName>
                                        </p:attrNameLst>
                                      </p:cBhvr>
                                      <p:to>
                                        <p:strVal val="visible"/>
                                      </p:to>
                                    </p:set>
                                    <p:animEffect transition="in" filter="barn(inVertical)">
                                      <p:cBhvr>
                                        <p:cTn id="23"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6" grpId="0" animBg="1"/>
      <p:bldP spid="15" grpId="0" animBg="1"/>
      <p:bldP spid="16"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1247</Words>
  <Application>Microsoft Office PowerPoint</Application>
  <PresentationFormat>On-screen Show (16:9)</PresentationFormat>
  <Paragraphs>317</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 Black</vt:lpstr>
      <vt:lpstr>Play</vt:lpstr>
      <vt:lpstr>Fira Sans Extra Condensed</vt:lpstr>
      <vt:lpstr>Arial</vt:lpstr>
      <vt:lpstr>Noto Sans Symbols</vt:lpstr>
      <vt:lpstr>Office Theme</vt:lpstr>
      <vt:lpstr>BIOACTIVITY PREDICTION BY  A HETEROGENEOUS SIAMESE NEURAL NETWORK (SNN)</vt:lpstr>
      <vt:lpstr>PowerPoint Presentation</vt:lpstr>
      <vt:lpstr>OUTLINE</vt:lpstr>
      <vt:lpstr>INTRODUCTION</vt:lpstr>
      <vt:lpstr>INSPIRATION FOR PROJECT’S STUDIES</vt:lpstr>
      <vt:lpstr>PROJECT OBJECTIVES</vt:lpstr>
      <vt:lpstr>PROPOSED FRAMEWORK</vt:lpstr>
      <vt:lpstr>PROPOSED FRAMEWORK</vt:lpstr>
      <vt:lpstr>PROPOSED FRAMEWORK</vt:lpstr>
      <vt:lpstr>PROPOSED FRAMEWORK</vt:lpstr>
      <vt:lpstr>EXPERIMENTAL DESIGN</vt:lpstr>
      <vt:lpstr>MODEL EVALUATION WITH 7 TESTING DRUGS</vt:lpstr>
      <vt:lpstr>PowerPoint Presentation</vt:lpstr>
      <vt:lpstr>POTENTIAL DRUGS INVESTIGATION (One-shot approach)</vt:lpstr>
      <vt:lpstr>POTENTIAL DRUGS INVESTIGATION (One-shot approach)</vt:lpstr>
      <vt:lpstr>DISCUSSION - COMMON SIDE EFFECTS</vt:lpstr>
      <vt:lpstr>PowerPoint Presentation</vt:lpstr>
      <vt:lpstr>CONCLUSION</vt:lpstr>
      <vt:lpstr>OUR RESEARCH IN FUTURE WORK</vt:lpstr>
      <vt:lpstr>OUR RESEARCH IN A BIG SCALE</vt:lpstr>
      <vt:lpstr>PowerPoint Presentation</vt:lpstr>
      <vt:lpstr>PROPOSED FRAMEWORK </vt:lpstr>
      <vt:lpstr>PROPOSED FRAMEWORK </vt:lpstr>
      <vt:lpstr>PROPOSED FRAMEWORK </vt:lpstr>
      <vt:lpstr>MODEL EVALUATION</vt:lpstr>
      <vt:lpstr>MODEL EVALUATION</vt:lpstr>
      <vt:lpstr>MODEL EVALUATION</vt:lpstr>
      <vt:lpstr>MODEL EVALUATION</vt:lpstr>
      <vt:lpstr>MODEL EVALUATION</vt:lpstr>
      <vt:lpstr>MODEL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BIOACTIVITY PREDICTION BY  A HETEROGENEOUS SIAMESE NEURAL NETWORK (SNN)</dc:title>
  <cp:lastModifiedBy>Nguyen Son</cp:lastModifiedBy>
  <cp:revision>12</cp:revision>
  <dcterms:modified xsi:type="dcterms:W3CDTF">2024-04-02T08:00:34Z</dcterms:modified>
</cp:coreProperties>
</file>